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32" r:id="rId2"/>
    <p:sldMasterId id="2147483882" r:id="rId3"/>
    <p:sldMasterId id="2147483928" r:id="rId4"/>
  </p:sldMasterIdLst>
  <p:sldIdLst>
    <p:sldId id="256" r:id="rId5"/>
    <p:sldId id="385" r:id="rId6"/>
    <p:sldId id="402" r:id="rId7"/>
    <p:sldId id="390" r:id="rId8"/>
    <p:sldId id="391" r:id="rId9"/>
    <p:sldId id="392" r:id="rId10"/>
    <p:sldId id="393" r:id="rId11"/>
    <p:sldId id="394" r:id="rId12"/>
    <p:sldId id="396" r:id="rId13"/>
    <p:sldId id="397" r:id="rId14"/>
    <p:sldId id="395" r:id="rId15"/>
    <p:sldId id="295" r:id="rId16"/>
    <p:sldId id="310" r:id="rId17"/>
    <p:sldId id="399" r:id="rId18"/>
    <p:sldId id="400" r:id="rId19"/>
    <p:sldId id="308" r:id="rId20"/>
    <p:sldId id="309" r:id="rId21"/>
    <p:sldId id="398" r:id="rId22"/>
    <p:sldId id="354" r:id="rId23"/>
    <p:sldId id="355" r:id="rId24"/>
    <p:sldId id="339" r:id="rId25"/>
    <p:sldId id="410" r:id="rId26"/>
    <p:sldId id="411" r:id="rId27"/>
    <p:sldId id="414" r:id="rId28"/>
    <p:sldId id="412" r:id="rId29"/>
    <p:sldId id="348" r:id="rId30"/>
    <p:sldId id="352" r:id="rId31"/>
    <p:sldId id="381" r:id="rId32"/>
    <p:sldId id="347" r:id="rId33"/>
    <p:sldId id="382" r:id="rId34"/>
    <p:sldId id="413" r:id="rId35"/>
    <p:sldId id="415" r:id="rId36"/>
    <p:sldId id="407" r:id="rId37"/>
    <p:sldId id="408" r:id="rId38"/>
    <p:sldId id="406" r:id="rId39"/>
    <p:sldId id="416" r:id="rId40"/>
    <p:sldId id="409" r:id="rId41"/>
    <p:sldId id="405" r:id="rId4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BB4522E6-52DC-4F5B-8F35-6EE5EF498E1F}">
          <p14:sldIdLst>
            <p14:sldId id="256"/>
            <p14:sldId id="385"/>
            <p14:sldId id="402"/>
            <p14:sldId id="390"/>
            <p14:sldId id="391"/>
            <p14:sldId id="392"/>
            <p14:sldId id="393"/>
            <p14:sldId id="394"/>
            <p14:sldId id="396"/>
            <p14:sldId id="397"/>
            <p14:sldId id="395"/>
            <p14:sldId id="295"/>
            <p14:sldId id="310"/>
            <p14:sldId id="399"/>
            <p14:sldId id="400"/>
            <p14:sldId id="308"/>
            <p14:sldId id="309"/>
            <p14:sldId id="398"/>
            <p14:sldId id="354"/>
            <p14:sldId id="355"/>
            <p14:sldId id="339"/>
            <p14:sldId id="410"/>
            <p14:sldId id="411"/>
            <p14:sldId id="414"/>
            <p14:sldId id="412"/>
            <p14:sldId id="348"/>
            <p14:sldId id="352"/>
            <p14:sldId id="381"/>
            <p14:sldId id="347"/>
            <p14:sldId id="382"/>
            <p14:sldId id="413"/>
            <p14:sldId id="415"/>
            <p14:sldId id="407"/>
            <p14:sldId id="408"/>
            <p14:sldId id="406"/>
            <p14:sldId id="416"/>
            <p14:sldId id="409"/>
            <p14:sldId id="4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E0B8DD-7923-4CF1-B654-C080EDF44BEE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43CD224-64D4-4E4F-BB00-6854360147A2}">
      <dgm:prSet custT="1"/>
      <dgm:spPr/>
      <dgm:t>
        <a:bodyPr/>
        <a:lstStyle/>
        <a:p>
          <a:r>
            <a:rPr lang="pl-PL" sz="1100" dirty="0"/>
            <a:t>2. </a:t>
          </a:r>
          <a:r>
            <a:rPr lang="pl-PL" sz="1400" dirty="0"/>
            <a:t>Oznakowanie tras rekreacyjnych za pomocą narzędzi informatycznych opartych o QR kod (w tym strona polska 30 szt. tabliczek, strona słowacka 36 szt.).</a:t>
          </a:r>
        </a:p>
      </dgm:t>
    </dgm:pt>
    <dgm:pt modelId="{57D5F65A-E7C5-48EE-99C0-BF132A7C54CC}" type="parTrans" cxnId="{F45887DA-556A-4636-AC85-0D55174D3A89}">
      <dgm:prSet/>
      <dgm:spPr/>
      <dgm:t>
        <a:bodyPr/>
        <a:lstStyle/>
        <a:p>
          <a:endParaRPr lang="pl-PL"/>
        </a:p>
      </dgm:t>
    </dgm:pt>
    <dgm:pt modelId="{FA52A9B9-E3DD-4EDD-9589-0B49EB0F7841}" type="sibTrans" cxnId="{F45887DA-556A-4636-AC85-0D55174D3A89}">
      <dgm:prSet/>
      <dgm:spPr/>
      <dgm:t>
        <a:bodyPr/>
        <a:lstStyle/>
        <a:p>
          <a:endParaRPr lang="pl-PL"/>
        </a:p>
      </dgm:t>
    </dgm:pt>
    <dgm:pt modelId="{40A00CC3-2240-4E63-85EB-3BE7D179D791}">
      <dgm:prSet custT="1"/>
      <dgm:spPr/>
      <dgm:t>
        <a:bodyPr/>
        <a:lstStyle/>
        <a:p>
          <a:r>
            <a:rPr lang="pl-PL" sz="1400" dirty="0"/>
            <a:t>Szlaki turystyczne połączą: obiekty dziedzictwa przyrodniczego, obiekty dziedzictwa kulturowego</a:t>
          </a:r>
        </a:p>
      </dgm:t>
    </dgm:pt>
    <dgm:pt modelId="{760AA99C-C806-4415-B59B-0C5BB26DFAEF}" type="parTrans" cxnId="{BB4F6C12-162C-4B25-8896-4EAAD68F94D6}">
      <dgm:prSet/>
      <dgm:spPr/>
      <dgm:t>
        <a:bodyPr/>
        <a:lstStyle/>
        <a:p>
          <a:endParaRPr lang="pl-PL"/>
        </a:p>
      </dgm:t>
    </dgm:pt>
    <dgm:pt modelId="{B20FF9FE-EAC1-496C-B56A-69A54A10BB2F}" type="sibTrans" cxnId="{BB4F6C12-162C-4B25-8896-4EAAD68F94D6}">
      <dgm:prSet/>
      <dgm:spPr/>
      <dgm:t>
        <a:bodyPr/>
        <a:lstStyle/>
        <a:p>
          <a:endParaRPr lang="pl-PL"/>
        </a:p>
      </dgm:t>
    </dgm:pt>
    <dgm:pt modelId="{BF31E2C4-3990-4844-9D46-56647CF94179}">
      <dgm:prSet custT="1"/>
      <dgm:spPr/>
      <dgm:t>
        <a:bodyPr/>
        <a:lstStyle/>
        <a:p>
          <a:r>
            <a:rPr lang="pl-PL" sz="1400" dirty="0"/>
            <a:t>oraz zabytkowe obiekty sakralne położone po obu stronach granicy polsko-słowackiej</a:t>
          </a:r>
        </a:p>
      </dgm:t>
    </dgm:pt>
    <dgm:pt modelId="{5A624EA5-2B9C-44E3-9636-D77CB5C34B75}" type="parTrans" cxnId="{33F68360-77C2-4F54-8E5F-D036634CFFA0}">
      <dgm:prSet/>
      <dgm:spPr/>
      <dgm:t>
        <a:bodyPr/>
        <a:lstStyle/>
        <a:p>
          <a:endParaRPr lang="pl-PL"/>
        </a:p>
      </dgm:t>
    </dgm:pt>
    <dgm:pt modelId="{D0AFCD08-AAEF-432F-B3AD-3B393BA3BE6F}" type="sibTrans" cxnId="{33F68360-77C2-4F54-8E5F-D036634CFFA0}">
      <dgm:prSet/>
      <dgm:spPr/>
      <dgm:t>
        <a:bodyPr/>
        <a:lstStyle/>
        <a:p>
          <a:endParaRPr lang="pl-PL"/>
        </a:p>
      </dgm:t>
    </dgm:pt>
    <dgm:pt modelId="{574B9AFE-38FA-4808-98DD-AB3D458181EE}">
      <dgm:prSet custT="1"/>
      <dgm:spPr/>
      <dgm:t>
        <a:bodyPr/>
        <a:lstStyle/>
        <a:p>
          <a:r>
            <a:rPr lang="pl-PL" sz="1300" dirty="0"/>
            <a:t>Szlaki połączą również hotel Limba w </a:t>
          </a:r>
          <a:r>
            <a:rPr lang="pl-PL" sz="1300" dirty="0" err="1"/>
            <a:t>Tvrdosinie</a:t>
          </a:r>
          <a:r>
            <a:rPr lang="pl-PL" sz="1300" dirty="0"/>
            <a:t> oraz Centrum Informacji Turystycznej w Kościelisku zrealizowane w ramach projektu „Centra tradycji i turystyki”, jak również zostaną połączone z siecią już istniejących szlaków rowerowych „Historyczno- kulturowo- przyrodniczy szlak wokół Tatr”</a:t>
          </a:r>
        </a:p>
      </dgm:t>
    </dgm:pt>
    <dgm:pt modelId="{045DF5FC-8607-47CF-9476-A513BBAA379C}" type="parTrans" cxnId="{870402A0-2086-4A89-B185-DD4F3959D8B7}">
      <dgm:prSet/>
      <dgm:spPr/>
      <dgm:t>
        <a:bodyPr/>
        <a:lstStyle/>
        <a:p>
          <a:endParaRPr lang="pl-PL"/>
        </a:p>
      </dgm:t>
    </dgm:pt>
    <dgm:pt modelId="{EDCE62FC-85CA-462A-A47C-A081554B4788}" type="sibTrans" cxnId="{870402A0-2086-4A89-B185-DD4F3959D8B7}">
      <dgm:prSet/>
      <dgm:spPr/>
      <dgm:t>
        <a:bodyPr/>
        <a:lstStyle/>
        <a:p>
          <a:endParaRPr lang="pl-PL"/>
        </a:p>
      </dgm:t>
    </dgm:pt>
    <dgm:pt modelId="{DBBDC89F-42E9-4944-9913-067F1B4FA08A}" type="pres">
      <dgm:prSet presAssocID="{D3E0B8DD-7923-4CF1-B654-C080EDF44BEE}" presName="matrix" presStyleCnt="0">
        <dgm:presLayoutVars>
          <dgm:chMax val="1"/>
          <dgm:dir/>
          <dgm:resizeHandles val="exact"/>
        </dgm:presLayoutVars>
      </dgm:prSet>
      <dgm:spPr/>
    </dgm:pt>
    <dgm:pt modelId="{90C45FAD-BA21-4F2B-B92C-40A500B578E5}" type="pres">
      <dgm:prSet presAssocID="{D3E0B8DD-7923-4CF1-B654-C080EDF44BEE}" presName="diamond" presStyleLbl="bgShp" presStyleIdx="0" presStyleCnt="1" custLinFactNeighborX="508"/>
      <dgm:spPr/>
    </dgm:pt>
    <dgm:pt modelId="{5D10666E-911D-42B1-BF08-644F049D491B}" type="pres">
      <dgm:prSet presAssocID="{D3E0B8DD-7923-4CF1-B654-C080EDF44BEE}" presName="quad1" presStyleLbl="node1" presStyleIdx="0" presStyleCnt="4" custScaleX="114050" custScaleY="107142" custLinFactNeighborX="-26115" custLinFactNeighborY="-20788">
        <dgm:presLayoutVars>
          <dgm:chMax val="0"/>
          <dgm:chPref val="0"/>
          <dgm:bulletEnabled val="1"/>
        </dgm:presLayoutVars>
      </dgm:prSet>
      <dgm:spPr/>
    </dgm:pt>
    <dgm:pt modelId="{C1959B65-B9F8-4C45-8103-2758A8B6C7EB}" type="pres">
      <dgm:prSet presAssocID="{D3E0B8DD-7923-4CF1-B654-C080EDF44BEE}" presName="quad2" presStyleLbl="node1" presStyleIdx="1" presStyleCnt="4" custScaleX="110749" custScaleY="100835" custLinFactNeighborX="22603" custLinFactNeighborY="-23941">
        <dgm:presLayoutVars>
          <dgm:chMax val="0"/>
          <dgm:chPref val="0"/>
          <dgm:bulletEnabled val="1"/>
        </dgm:presLayoutVars>
      </dgm:prSet>
      <dgm:spPr/>
    </dgm:pt>
    <dgm:pt modelId="{E51145D1-F0DC-4757-9764-3CB63787A9E1}" type="pres">
      <dgm:prSet presAssocID="{D3E0B8DD-7923-4CF1-B654-C080EDF44BEE}" presName="quad3" presStyleLbl="node1" presStyleIdx="2" presStyleCnt="4" custScaleX="114050" custScaleY="108749" custLinFactNeighborX="-26115" custLinFactNeighborY="12822">
        <dgm:presLayoutVars>
          <dgm:chMax val="0"/>
          <dgm:chPref val="0"/>
          <dgm:bulletEnabled val="1"/>
        </dgm:presLayoutVars>
      </dgm:prSet>
      <dgm:spPr/>
    </dgm:pt>
    <dgm:pt modelId="{7973E456-153B-4CC0-8C00-9CAC4C500A49}" type="pres">
      <dgm:prSet presAssocID="{D3E0B8DD-7923-4CF1-B654-C080EDF44BEE}" presName="quad4" presStyleLbl="node1" presStyleIdx="3" presStyleCnt="4" custScaleX="110749" custScaleY="112968" custLinFactNeighborX="26116" custLinFactNeighborY="13528">
        <dgm:presLayoutVars>
          <dgm:chMax val="0"/>
          <dgm:chPref val="0"/>
          <dgm:bulletEnabled val="1"/>
        </dgm:presLayoutVars>
      </dgm:prSet>
      <dgm:spPr/>
    </dgm:pt>
  </dgm:ptLst>
  <dgm:cxnLst>
    <dgm:cxn modelId="{84A99905-8E9F-43AC-B695-F42391CC9B27}" type="presOf" srcId="{574B9AFE-38FA-4808-98DD-AB3D458181EE}" destId="{7973E456-153B-4CC0-8C00-9CAC4C500A49}" srcOrd="0" destOrd="0" presId="urn:microsoft.com/office/officeart/2005/8/layout/matrix3"/>
    <dgm:cxn modelId="{BB4F6C12-162C-4B25-8896-4EAAD68F94D6}" srcId="{D3E0B8DD-7923-4CF1-B654-C080EDF44BEE}" destId="{40A00CC3-2240-4E63-85EB-3BE7D179D791}" srcOrd="1" destOrd="0" parTransId="{760AA99C-C806-4415-B59B-0C5BB26DFAEF}" sibTransId="{B20FF9FE-EAC1-496C-B56A-69A54A10BB2F}"/>
    <dgm:cxn modelId="{6692E95E-9869-46D2-8B31-523B584E10D8}" type="presOf" srcId="{40A00CC3-2240-4E63-85EB-3BE7D179D791}" destId="{C1959B65-B9F8-4C45-8103-2758A8B6C7EB}" srcOrd="0" destOrd="0" presId="urn:microsoft.com/office/officeart/2005/8/layout/matrix3"/>
    <dgm:cxn modelId="{33F68360-77C2-4F54-8E5F-D036634CFFA0}" srcId="{D3E0B8DD-7923-4CF1-B654-C080EDF44BEE}" destId="{BF31E2C4-3990-4844-9D46-56647CF94179}" srcOrd="2" destOrd="0" parTransId="{5A624EA5-2B9C-44E3-9636-D77CB5C34B75}" sibTransId="{D0AFCD08-AAEF-432F-B3AD-3B393BA3BE6F}"/>
    <dgm:cxn modelId="{2474B771-D0B5-4F01-B9D7-F078E630F80E}" type="presOf" srcId="{543CD224-64D4-4E4F-BB00-6854360147A2}" destId="{5D10666E-911D-42B1-BF08-644F049D491B}" srcOrd="0" destOrd="0" presId="urn:microsoft.com/office/officeart/2005/8/layout/matrix3"/>
    <dgm:cxn modelId="{5055368A-8FF3-471E-9A51-D23B2B020D2B}" type="presOf" srcId="{BF31E2C4-3990-4844-9D46-56647CF94179}" destId="{E51145D1-F0DC-4757-9764-3CB63787A9E1}" srcOrd="0" destOrd="0" presId="urn:microsoft.com/office/officeart/2005/8/layout/matrix3"/>
    <dgm:cxn modelId="{870402A0-2086-4A89-B185-DD4F3959D8B7}" srcId="{D3E0B8DD-7923-4CF1-B654-C080EDF44BEE}" destId="{574B9AFE-38FA-4808-98DD-AB3D458181EE}" srcOrd="3" destOrd="0" parTransId="{045DF5FC-8607-47CF-9476-A513BBAA379C}" sibTransId="{EDCE62FC-85CA-462A-A47C-A081554B4788}"/>
    <dgm:cxn modelId="{BBC64FBA-78DC-4B67-A3E6-91F4B785B0C7}" type="presOf" srcId="{D3E0B8DD-7923-4CF1-B654-C080EDF44BEE}" destId="{DBBDC89F-42E9-4944-9913-067F1B4FA08A}" srcOrd="0" destOrd="0" presId="urn:microsoft.com/office/officeart/2005/8/layout/matrix3"/>
    <dgm:cxn modelId="{F45887DA-556A-4636-AC85-0D55174D3A89}" srcId="{D3E0B8DD-7923-4CF1-B654-C080EDF44BEE}" destId="{543CD224-64D4-4E4F-BB00-6854360147A2}" srcOrd="0" destOrd="0" parTransId="{57D5F65A-E7C5-48EE-99C0-BF132A7C54CC}" sibTransId="{FA52A9B9-E3DD-4EDD-9589-0B49EB0F7841}"/>
    <dgm:cxn modelId="{C1FE4B46-52E5-4412-8320-48FA7F75AE1C}" type="presParOf" srcId="{DBBDC89F-42E9-4944-9913-067F1B4FA08A}" destId="{90C45FAD-BA21-4F2B-B92C-40A500B578E5}" srcOrd="0" destOrd="0" presId="urn:microsoft.com/office/officeart/2005/8/layout/matrix3"/>
    <dgm:cxn modelId="{4DB38693-1E16-457B-B631-0BBF9678A04C}" type="presParOf" srcId="{DBBDC89F-42E9-4944-9913-067F1B4FA08A}" destId="{5D10666E-911D-42B1-BF08-644F049D491B}" srcOrd="1" destOrd="0" presId="urn:microsoft.com/office/officeart/2005/8/layout/matrix3"/>
    <dgm:cxn modelId="{21FB059F-6505-47BD-A109-9952DE66EA7E}" type="presParOf" srcId="{DBBDC89F-42E9-4944-9913-067F1B4FA08A}" destId="{C1959B65-B9F8-4C45-8103-2758A8B6C7EB}" srcOrd="2" destOrd="0" presId="urn:microsoft.com/office/officeart/2005/8/layout/matrix3"/>
    <dgm:cxn modelId="{AF65B5EC-1DE7-43C0-A56B-4A118C8026E1}" type="presParOf" srcId="{DBBDC89F-42E9-4944-9913-067F1B4FA08A}" destId="{E51145D1-F0DC-4757-9764-3CB63787A9E1}" srcOrd="3" destOrd="0" presId="urn:microsoft.com/office/officeart/2005/8/layout/matrix3"/>
    <dgm:cxn modelId="{740BB549-BD9F-4AC5-B1EA-EC2C2924B195}" type="presParOf" srcId="{DBBDC89F-42E9-4944-9913-067F1B4FA08A}" destId="{7973E456-153B-4CC0-8C00-9CAC4C500A49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7D0429-C8FE-4634-8CB8-C8A83CB2D77A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B48320A-5385-4C56-A6F2-1934B5271667}">
      <dgm:prSet/>
      <dgm:spPr/>
      <dgm:t>
        <a:bodyPr/>
        <a:lstStyle/>
        <a:p>
          <a:r>
            <a:rPr lang="pl-PL" dirty="0"/>
            <a:t>3. Wykonanie aplikacji mobilnej, która z jednej strony umożliwi uzyskanie informacji o szlakach przyrodniczo-kulturowych oraz obiektach dziedzictwa przyrodniczego położonych w bliskim sąsiedztwie szlaków oraz korzystanie z atrakcyjnej gry terenowej, informatycznej dostępnej na smartfonach.</a:t>
          </a:r>
        </a:p>
      </dgm:t>
    </dgm:pt>
    <dgm:pt modelId="{878B049D-9F50-43E1-938D-8AE10065B332}" type="parTrans" cxnId="{92C74360-1DCC-44E8-8D06-0AA8090AFE24}">
      <dgm:prSet/>
      <dgm:spPr/>
      <dgm:t>
        <a:bodyPr/>
        <a:lstStyle/>
        <a:p>
          <a:endParaRPr lang="pl-PL"/>
        </a:p>
      </dgm:t>
    </dgm:pt>
    <dgm:pt modelId="{35355F04-B6D0-45FD-B150-5DAF077F3713}" type="sibTrans" cxnId="{92C74360-1DCC-44E8-8D06-0AA8090AFE24}">
      <dgm:prSet/>
      <dgm:spPr/>
      <dgm:t>
        <a:bodyPr/>
        <a:lstStyle/>
        <a:p>
          <a:endParaRPr lang="pl-PL"/>
        </a:p>
      </dgm:t>
    </dgm:pt>
    <dgm:pt modelId="{25993474-2530-4F0A-9E88-42B3524AABED}" type="pres">
      <dgm:prSet presAssocID="{E97D0429-C8FE-4634-8CB8-C8A83CB2D77A}" presName="composite" presStyleCnt="0">
        <dgm:presLayoutVars>
          <dgm:chMax val="5"/>
          <dgm:dir/>
          <dgm:resizeHandles val="exact"/>
        </dgm:presLayoutVars>
      </dgm:prSet>
      <dgm:spPr/>
    </dgm:pt>
    <dgm:pt modelId="{1ED8EBD6-20A7-4595-817A-B94EB9ED6E6C}" type="pres">
      <dgm:prSet presAssocID="{CB48320A-5385-4C56-A6F2-1934B5271667}" presName="circle1" presStyleLbl="lnNode1" presStyleIdx="0" presStyleCnt="1" custLinFactNeighborX="-2795" custLinFactNeighborY="-23129"/>
      <dgm:spPr/>
    </dgm:pt>
    <dgm:pt modelId="{68FB7CE6-866C-4970-BD69-F830C562AACA}" type="pres">
      <dgm:prSet presAssocID="{CB48320A-5385-4C56-A6F2-1934B5271667}" presName="text1" presStyleLbl="revTx" presStyleIdx="0" presStyleCnt="1" custScaleX="229560" custScaleY="316002" custLinFactNeighborX="65723" custLinFactNeighborY="-339">
        <dgm:presLayoutVars>
          <dgm:bulletEnabled val="1"/>
        </dgm:presLayoutVars>
      </dgm:prSet>
      <dgm:spPr/>
    </dgm:pt>
    <dgm:pt modelId="{6BF1984B-BFA2-40B2-BE55-1BA363584E03}" type="pres">
      <dgm:prSet presAssocID="{CB48320A-5385-4C56-A6F2-1934B5271667}" presName="line1" presStyleLbl="callout" presStyleIdx="0" presStyleCnt="2"/>
      <dgm:spPr/>
    </dgm:pt>
    <dgm:pt modelId="{BAC6BBE5-CA7A-426B-929F-955F6F516226}" type="pres">
      <dgm:prSet presAssocID="{CB48320A-5385-4C56-A6F2-1934B5271667}" presName="d1" presStyleLbl="callout" presStyleIdx="1" presStyleCnt="2"/>
      <dgm:spPr/>
    </dgm:pt>
  </dgm:ptLst>
  <dgm:cxnLst>
    <dgm:cxn modelId="{92C74360-1DCC-44E8-8D06-0AA8090AFE24}" srcId="{E97D0429-C8FE-4634-8CB8-C8A83CB2D77A}" destId="{CB48320A-5385-4C56-A6F2-1934B5271667}" srcOrd="0" destOrd="0" parTransId="{878B049D-9F50-43E1-938D-8AE10065B332}" sibTransId="{35355F04-B6D0-45FD-B150-5DAF077F3713}"/>
    <dgm:cxn modelId="{1C997A4F-1ED0-478E-A7C8-F67BED7E42E9}" type="presOf" srcId="{E97D0429-C8FE-4634-8CB8-C8A83CB2D77A}" destId="{25993474-2530-4F0A-9E88-42B3524AABED}" srcOrd="0" destOrd="0" presId="urn:microsoft.com/office/officeart/2005/8/layout/target1"/>
    <dgm:cxn modelId="{6E5DDB75-3C99-46B2-8E01-0BCA4190E1BD}" type="presOf" srcId="{CB48320A-5385-4C56-A6F2-1934B5271667}" destId="{68FB7CE6-866C-4970-BD69-F830C562AACA}" srcOrd="0" destOrd="0" presId="urn:microsoft.com/office/officeart/2005/8/layout/target1"/>
    <dgm:cxn modelId="{F2E20DFA-25DA-4EB7-A6FA-AABEAAED504F}" type="presParOf" srcId="{25993474-2530-4F0A-9E88-42B3524AABED}" destId="{1ED8EBD6-20A7-4595-817A-B94EB9ED6E6C}" srcOrd="0" destOrd="0" presId="urn:microsoft.com/office/officeart/2005/8/layout/target1"/>
    <dgm:cxn modelId="{42BE56C6-7F93-411C-8466-DEB6389DDCBB}" type="presParOf" srcId="{25993474-2530-4F0A-9E88-42B3524AABED}" destId="{68FB7CE6-866C-4970-BD69-F830C562AACA}" srcOrd="1" destOrd="0" presId="urn:microsoft.com/office/officeart/2005/8/layout/target1"/>
    <dgm:cxn modelId="{DDFE20D8-4696-4E4C-B3F3-1B5738463794}" type="presParOf" srcId="{25993474-2530-4F0A-9E88-42B3524AABED}" destId="{6BF1984B-BFA2-40B2-BE55-1BA363584E03}" srcOrd="2" destOrd="0" presId="urn:microsoft.com/office/officeart/2005/8/layout/target1"/>
    <dgm:cxn modelId="{AD9BB072-56D3-444F-A7C0-BB23185FA083}" type="presParOf" srcId="{25993474-2530-4F0A-9E88-42B3524AABED}" destId="{BAC6BBE5-CA7A-426B-929F-955F6F516226}" srcOrd="3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8B0142-2F6B-4B59-8222-5B32C2C03D4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l-PL"/>
        </a:p>
      </dgm:t>
    </dgm:pt>
    <dgm:pt modelId="{7548228D-C03A-4FE2-8F40-8713E8F43715}">
      <dgm:prSet/>
      <dgm:spPr/>
      <dgm:t>
        <a:bodyPr/>
        <a:lstStyle/>
        <a:p>
          <a:r>
            <a:rPr lang="pl-PL" b="1" dirty="0"/>
            <a:t>Celem projektu </a:t>
          </a:r>
          <a:r>
            <a:rPr lang="pl-PL" dirty="0"/>
            <a:t>jest rozwój i promocja turystyki bazującej na trasach rekreacyjnych i wspólnym ich połączeniu po istniejących szlakach przygranicznych (Szlak wokół Tatr).</a:t>
          </a:r>
        </a:p>
      </dgm:t>
    </dgm:pt>
    <dgm:pt modelId="{D344E9D1-9BBF-426A-92D7-60B534EB914F}" type="parTrans" cxnId="{0E82C7C2-3B9F-4A1E-9858-A3579303A892}">
      <dgm:prSet/>
      <dgm:spPr/>
      <dgm:t>
        <a:bodyPr/>
        <a:lstStyle/>
        <a:p>
          <a:endParaRPr lang="pl-PL"/>
        </a:p>
      </dgm:t>
    </dgm:pt>
    <dgm:pt modelId="{589AFD83-F9A5-47EB-9D80-1EACAB21E36A}" type="sibTrans" cxnId="{0E82C7C2-3B9F-4A1E-9858-A3579303A892}">
      <dgm:prSet/>
      <dgm:spPr/>
      <dgm:t>
        <a:bodyPr/>
        <a:lstStyle/>
        <a:p>
          <a:endParaRPr lang="pl-PL"/>
        </a:p>
      </dgm:t>
    </dgm:pt>
    <dgm:pt modelId="{765ED7FF-0403-4138-B8DC-DC0BC4F6566F}" type="pres">
      <dgm:prSet presAssocID="{678B0142-2F6B-4B59-8222-5B32C2C03D4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BBB63D4-4E08-4D0D-B817-084AE64BFD1C}" type="pres">
      <dgm:prSet presAssocID="{7548228D-C03A-4FE2-8F40-8713E8F43715}" presName="root" presStyleCnt="0"/>
      <dgm:spPr/>
    </dgm:pt>
    <dgm:pt modelId="{DF71D745-5178-4821-BC40-45B3B731DFD2}" type="pres">
      <dgm:prSet presAssocID="{7548228D-C03A-4FE2-8F40-8713E8F43715}" presName="rootComposite" presStyleCnt="0"/>
      <dgm:spPr/>
    </dgm:pt>
    <dgm:pt modelId="{A125F450-601C-4829-A6EB-DB61799060B3}" type="pres">
      <dgm:prSet presAssocID="{7548228D-C03A-4FE2-8F40-8713E8F43715}" presName="rootText" presStyleLbl="node1" presStyleIdx="0" presStyleCnt="1"/>
      <dgm:spPr/>
    </dgm:pt>
    <dgm:pt modelId="{FC9BDD67-1B27-4628-B8F7-8AAD79EBE81B}" type="pres">
      <dgm:prSet presAssocID="{7548228D-C03A-4FE2-8F40-8713E8F43715}" presName="rootConnector" presStyleLbl="node1" presStyleIdx="0" presStyleCnt="1"/>
      <dgm:spPr/>
    </dgm:pt>
    <dgm:pt modelId="{48A0A11D-1327-43C4-9E53-0300E5C8DDE0}" type="pres">
      <dgm:prSet presAssocID="{7548228D-C03A-4FE2-8F40-8713E8F43715}" presName="childShape" presStyleCnt="0"/>
      <dgm:spPr/>
    </dgm:pt>
  </dgm:ptLst>
  <dgm:cxnLst>
    <dgm:cxn modelId="{0976B318-1375-4087-8010-68B78359C9F6}" type="presOf" srcId="{7548228D-C03A-4FE2-8F40-8713E8F43715}" destId="{A125F450-601C-4829-A6EB-DB61799060B3}" srcOrd="0" destOrd="0" presId="urn:microsoft.com/office/officeart/2005/8/layout/hierarchy3"/>
    <dgm:cxn modelId="{10980E92-0F83-4259-B630-578D125357A4}" type="presOf" srcId="{7548228D-C03A-4FE2-8F40-8713E8F43715}" destId="{FC9BDD67-1B27-4628-B8F7-8AAD79EBE81B}" srcOrd="1" destOrd="0" presId="urn:microsoft.com/office/officeart/2005/8/layout/hierarchy3"/>
    <dgm:cxn modelId="{A6BFAFAF-0540-4996-8A29-912C62B11844}" type="presOf" srcId="{678B0142-2F6B-4B59-8222-5B32C2C03D4E}" destId="{765ED7FF-0403-4138-B8DC-DC0BC4F6566F}" srcOrd="0" destOrd="0" presId="urn:microsoft.com/office/officeart/2005/8/layout/hierarchy3"/>
    <dgm:cxn modelId="{0E82C7C2-3B9F-4A1E-9858-A3579303A892}" srcId="{678B0142-2F6B-4B59-8222-5B32C2C03D4E}" destId="{7548228D-C03A-4FE2-8F40-8713E8F43715}" srcOrd="0" destOrd="0" parTransId="{D344E9D1-9BBF-426A-92D7-60B534EB914F}" sibTransId="{589AFD83-F9A5-47EB-9D80-1EACAB21E36A}"/>
    <dgm:cxn modelId="{439F0F71-25FE-4970-B01A-919CF6F9851E}" type="presParOf" srcId="{765ED7FF-0403-4138-B8DC-DC0BC4F6566F}" destId="{5BBB63D4-4E08-4D0D-B817-084AE64BFD1C}" srcOrd="0" destOrd="0" presId="urn:microsoft.com/office/officeart/2005/8/layout/hierarchy3"/>
    <dgm:cxn modelId="{9B5B0B48-32F8-4FF6-B00C-7BB0719010AC}" type="presParOf" srcId="{5BBB63D4-4E08-4D0D-B817-084AE64BFD1C}" destId="{DF71D745-5178-4821-BC40-45B3B731DFD2}" srcOrd="0" destOrd="0" presId="urn:microsoft.com/office/officeart/2005/8/layout/hierarchy3"/>
    <dgm:cxn modelId="{7B09FCFD-BA4F-40E2-9D10-81CF632FD92D}" type="presParOf" srcId="{DF71D745-5178-4821-BC40-45B3B731DFD2}" destId="{A125F450-601C-4829-A6EB-DB61799060B3}" srcOrd="0" destOrd="0" presId="urn:microsoft.com/office/officeart/2005/8/layout/hierarchy3"/>
    <dgm:cxn modelId="{BC6573A4-6393-41A6-A13B-4707FA5DA0AF}" type="presParOf" srcId="{DF71D745-5178-4821-BC40-45B3B731DFD2}" destId="{FC9BDD67-1B27-4628-B8F7-8AAD79EBE81B}" srcOrd="1" destOrd="0" presId="urn:microsoft.com/office/officeart/2005/8/layout/hierarchy3"/>
    <dgm:cxn modelId="{5A94C33A-E193-4AC2-9E68-ADC037DB3F67}" type="presParOf" srcId="{5BBB63D4-4E08-4D0D-B817-084AE64BFD1C}" destId="{48A0A11D-1327-43C4-9E53-0300E5C8DDE0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F9D001-D47A-4A13-A48A-2C522B63BEC0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CF101A8-498A-4356-9AF8-DE6E275E6623}">
      <dgm:prSet/>
      <dgm:spPr/>
      <dgm:t>
        <a:bodyPr/>
        <a:lstStyle/>
        <a:p>
          <a:pPr>
            <a:lnSpc>
              <a:spcPct val="150000"/>
            </a:lnSpc>
          </a:pPr>
          <a:r>
            <a:rPr lang="pl-PL" b="1" dirty="0"/>
            <a:t>Celem głównym</a:t>
          </a:r>
          <a:r>
            <a:rPr lang="pl-PL" dirty="0"/>
            <a:t> projektu jest wsparcie rozwoju gospodarczego pogranicza polsko - słowackiego poprzez stworzenie nowych produktów turystycznych w oparciu o dziedzictwo przyrodnicze i kulturowe regionu z wykorzystaniem nowoczesnych technologii informatycznych i nowoczesnych form reklamy i promocji oraz integrację społeczności lokalnych na rzecz współdziałania w kierunku budowania marki turystycznej regionu Tatr Zachodnich i Górnej Orawy.</a:t>
          </a:r>
        </a:p>
      </dgm:t>
    </dgm:pt>
    <dgm:pt modelId="{BCA7017D-BC57-4AA5-9445-6480DD73BC16}" type="parTrans" cxnId="{6865A1CF-566A-49EA-AF07-BBCC3C947781}">
      <dgm:prSet/>
      <dgm:spPr/>
      <dgm:t>
        <a:bodyPr/>
        <a:lstStyle/>
        <a:p>
          <a:endParaRPr lang="pl-PL"/>
        </a:p>
      </dgm:t>
    </dgm:pt>
    <dgm:pt modelId="{22643D84-E9CF-4DBF-BD50-498D9CD97B1E}" type="sibTrans" cxnId="{6865A1CF-566A-49EA-AF07-BBCC3C947781}">
      <dgm:prSet/>
      <dgm:spPr/>
      <dgm:t>
        <a:bodyPr/>
        <a:lstStyle/>
        <a:p>
          <a:endParaRPr lang="pl-PL"/>
        </a:p>
      </dgm:t>
    </dgm:pt>
    <dgm:pt modelId="{CE1E7181-D08B-42D3-965C-27CB23C7B42B}" type="pres">
      <dgm:prSet presAssocID="{61F9D001-D47A-4A13-A48A-2C522B63BEC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AA90365-4F02-4393-8EB9-ACAD7B6984F5}" type="pres">
      <dgm:prSet presAssocID="{5CF101A8-498A-4356-9AF8-DE6E275E6623}" presName="root" presStyleCnt="0"/>
      <dgm:spPr/>
    </dgm:pt>
    <dgm:pt modelId="{54D7740C-996E-404A-860E-47BCEEAB3E01}" type="pres">
      <dgm:prSet presAssocID="{5CF101A8-498A-4356-9AF8-DE6E275E6623}" presName="rootComposite" presStyleCnt="0"/>
      <dgm:spPr/>
    </dgm:pt>
    <dgm:pt modelId="{1349B3D2-5F6A-47D9-9B92-8E0C17D3BCF0}" type="pres">
      <dgm:prSet presAssocID="{5CF101A8-498A-4356-9AF8-DE6E275E6623}" presName="rootText" presStyleLbl="node1" presStyleIdx="0" presStyleCnt="1" custScaleY="131915" custLinFactNeighborX="-2179" custLinFactNeighborY="-6454"/>
      <dgm:spPr/>
    </dgm:pt>
    <dgm:pt modelId="{C92008E8-348C-4393-8C15-A4D9512220BB}" type="pres">
      <dgm:prSet presAssocID="{5CF101A8-498A-4356-9AF8-DE6E275E6623}" presName="rootConnector" presStyleLbl="node1" presStyleIdx="0" presStyleCnt="1"/>
      <dgm:spPr/>
    </dgm:pt>
    <dgm:pt modelId="{334D1965-2724-4DAC-A2C7-E9040848F9FD}" type="pres">
      <dgm:prSet presAssocID="{5CF101A8-498A-4356-9AF8-DE6E275E6623}" presName="childShape" presStyleCnt="0"/>
      <dgm:spPr/>
    </dgm:pt>
  </dgm:ptLst>
  <dgm:cxnLst>
    <dgm:cxn modelId="{731EA92D-B108-4298-A695-534412E08EFA}" type="presOf" srcId="{61F9D001-D47A-4A13-A48A-2C522B63BEC0}" destId="{CE1E7181-D08B-42D3-965C-27CB23C7B42B}" srcOrd="0" destOrd="0" presId="urn:microsoft.com/office/officeart/2005/8/layout/hierarchy3"/>
    <dgm:cxn modelId="{00C6D383-9824-43A8-99D3-9D03E0A0B7FF}" type="presOf" srcId="{5CF101A8-498A-4356-9AF8-DE6E275E6623}" destId="{1349B3D2-5F6A-47D9-9B92-8E0C17D3BCF0}" srcOrd="0" destOrd="0" presId="urn:microsoft.com/office/officeart/2005/8/layout/hierarchy3"/>
    <dgm:cxn modelId="{68FC3CC9-8199-4C6D-A9B2-D559F809132A}" type="presOf" srcId="{5CF101A8-498A-4356-9AF8-DE6E275E6623}" destId="{C92008E8-348C-4393-8C15-A4D9512220BB}" srcOrd="1" destOrd="0" presId="urn:microsoft.com/office/officeart/2005/8/layout/hierarchy3"/>
    <dgm:cxn modelId="{6865A1CF-566A-49EA-AF07-BBCC3C947781}" srcId="{61F9D001-D47A-4A13-A48A-2C522B63BEC0}" destId="{5CF101A8-498A-4356-9AF8-DE6E275E6623}" srcOrd="0" destOrd="0" parTransId="{BCA7017D-BC57-4AA5-9445-6480DD73BC16}" sibTransId="{22643D84-E9CF-4DBF-BD50-498D9CD97B1E}"/>
    <dgm:cxn modelId="{64FE57E4-4AD3-488F-AE62-58E6E40BC35F}" type="presParOf" srcId="{CE1E7181-D08B-42D3-965C-27CB23C7B42B}" destId="{CAA90365-4F02-4393-8EB9-ACAD7B6984F5}" srcOrd="0" destOrd="0" presId="urn:microsoft.com/office/officeart/2005/8/layout/hierarchy3"/>
    <dgm:cxn modelId="{3204E8A7-EB75-4EF2-BBE1-BDD533127472}" type="presParOf" srcId="{CAA90365-4F02-4393-8EB9-ACAD7B6984F5}" destId="{54D7740C-996E-404A-860E-47BCEEAB3E01}" srcOrd="0" destOrd="0" presId="urn:microsoft.com/office/officeart/2005/8/layout/hierarchy3"/>
    <dgm:cxn modelId="{B2687CA4-1EAF-4DC1-8353-54A3B97844DC}" type="presParOf" srcId="{54D7740C-996E-404A-860E-47BCEEAB3E01}" destId="{1349B3D2-5F6A-47D9-9B92-8E0C17D3BCF0}" srcOrd="0" destOrd="0" presId="urn:microsoft.com/office/officeart/2005/8/layout/hierarchy3"/>
    <dgm:cxn modelId="{1D962D73-6733-4224-9200-F6565B8CBA73}" type="presParOf" srcId="{54D7740C-996E-404A-860E-47BCEEAB3E01}" destId="{C92008E8-348C-4393-8C15-A4D9512220BB}" srcOrd="1" destOrd="0" presId="urn:microsoft.com/office/officeart/2005/8/layout/hierarchy3"/>
    <dgm:cxn modelId="{39BA4481-F49B-444A-84BC-A8F5E3BA8DC1}" type="presParOf" srcId="{CAA90365-4F02-4393-8EB9-ACAD7B6984F5}" destId="{334D1965-2724-4DAC-A2C7-E9040848F9F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22948B-0CB2-41A3-89AF-F1BEC904BD1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75D623A-8981-4D45-813C-D47830A0F65E}">
      <dgm:prSet custT="1"/>
      <dgm:spPr/>
      <dgm:t>
        <a:bodyPr/>
        <a:lstStyle/>
        <a:p>
          <a:r>
            <a:rPr lang="pl-PL" sz="1400" dirty="0"/>
            <a:t>1</a:t>
          </a:r>
          <a:r>
            <a:rPr lang="pl-PL" sz="1600" dirty="0"/>
            <a:t>.Trasy rekreacyjne połączone poprzez sieć dostępnych szlaków w jedną wspólną całość</a:t>
          </a:r>
        </a:p>
      </dgm:t>
    </dgm:pt>
    <dgm:pt modelId="{23562FD2-3625-4567-8077-8AD637544603}" type="parTrans" cxnId="{EE45AC7C-D808-4222-B833-506ED2171EF5}">
      <dgm:prSet/>
      <dgm:spPr/>
      <dgm:t>
        <a:bodyPr/>
        <a:lstStyle/>
        <a:p>
          <a:endParaRPr lang="pl-PL"/>
        </a:p>
      </dgm:t>
    </dgm:pt>
    <dgm:pt modelId="{C20CAFBA-4662-4D88-AA1E-204E60B7F9C7}" type="sibTrans" cxnId="{EE45AC7C-D808-4222-B833-506ED2171EF5}">
      <dgm:prSet/>
      <dgm:spPr/>
      <dgm:t>
        <a:bodyPr/>
        <a:lstStyle/>
        <a:p>
          <a:endParaRPr lang="pl-PL"/>
        </a:p>
      </dgm:t>
    </dgm:pt>
    <dgm:pt modelId="{A55E4769-D5BF-4F6F-98D2-D1B7CA6173E2}">
      <dgm:prSet custT="1"/>
      <dgm:spPr/>
      <dgm:t>
        <a:bodyPr/>
        <a:lstStyle/>
        <a:p>
          <a:r>
            <a:rPr lang="pl-PL" sz="1600" dirty="0"/>
            <a:t>2.Oznaczenie szlaków rekreacyjnych po obu stronach granicy</a:t>
          </a:r>
        </a:p>
      </dgm:t>
    </dgm:pt>
    <dgm:pt modelId="{F295EB9F-0434-4073-B0E9-A37394C6020D}" type="parTrans" cxnId="{B73CCD37-4A66-4CA7-95DF-24AA214681AE}">
      <dgm:prSet/>
      <dgm:spPr/>
      <dgm:t>
        <a:bodyPr/>
        <a:lstStyle/>
        <a:p>
          <a:endParaRPr lang="pl-PL"/>
        </a:p>
      </dgm:t>
    </dgm:pt>
    <dgm:pt modelId="{C04365B7-593B-4D17-84B4-6B86855626E1}" type="sibTrans" cxnId="{B73CCD37-4A66-4CA7-95DF-24AA214681AE}">
      <dgm:prSet/>
      <dgm:spPr/>
      <dgm:t>
        <a:bodyPr/>
        <a:lstStyle/>
        <a:p>
          <a:endParaRPr lang="pl-PL"/>
        </a:p>
      </dgm:t>
    </dgm:pt>
    <dgm:pt modelId="{78425230-96DD-4CBC-ACF6-4463351DA0B4}">
      <dgm:prSet custT="1"/>
      <dgm:spPr/>
      <dgm:t>
        <a:bodyPr/>
        <a:lstStyle/>
        <a:p>
          <a:r>
            <a:rPr lang="pl-PL" sz="1600" dirty="0"/>
            <a:t>3.Mapa interaktywna z wyznaczonymi trasami obejmująca obszar pogranicza polsko słowackiego: Gmina Kościelisko, Czarny Dunajec oraz okres </a:t>
          </a:r>
          <a:r>
            <a:rPr lang="pl-PL" sz="1600" dirty="0" err="1"/>
            <a:t>Tvrdošin</a:t>
          </a:r>
          <a:r>
            <a:rPr lang="pl-PL" sz="1600" dirty="0"/>
            <a:t> od granicy z Polską do granic administracyjnych Miasta </a:t>
          </a:r>
          <a:r>
            <a:rPr lang="pl-PL" sz="1600" dirty="0" err="1"/>
            <a:t>Tvrdošin</a:t>
          </a:r>
          <a:endParaRPr lang="pl-PL" sz="1600" dirty="0"/>
        </a:p>
      </dgm:t>
    </dgm:pt>
    <dgm:pt modelId="{1B609956-B02A-49FA-B2A1-5556C5B171AD}" type="parTrans" cxnId="{82BDA920-E8F9-4875-BE9D-E8EEB00AB531}">
      <dgm:prSet/>
      <dgm:spPr/>
      <dgm:t>
        <a:bodyPr/>
        <a:lstStyle/>
        <a:p>
          <a:endParaRPr lang="pl-PL"/>
        </a:p>
      </dgm:t>
    </dgm:pt>
    <dgm:pt modelId="{B98F70D6-ACA2-4C79-B2E6-011C59F846CF}" type="sibTrans" cxnId="{82BDA920-E8F9-4875-BE9D-E8EEB00AB531}">
      <dgm:prSet/>
      <dgm:spPr/>
      <dgm:t>
        <a:bodyPr/>
        <a:lstStyle/>
        <a:p>
          <a:endParaRPr lang="pl-PL"/>
        </a:p>
      </dgm:t>
    </dgm:pt>
    <dgm:pt modelId="{5D90EA1F-8F70-4865-9DC9-B1BD388C670F}">
      <dgm:prSet custT="1"/>
      <dgm:spPr/>
      <dgm:t>
        <a:bodyPr/>
        <a:lstStyle/>
        <a:p>
          <a:r>
            <a:rPr lang="pl-PL" sz="1600" dirty="0"/>
            <a:t>4.E-narzędzia, w postaci QR kodów, mobilna gra terenowa</a:t>
          </a:r>
        </a:p>
      </dgm:t>
    </dgm:pt>
    <dgm:pt modelId="{7A8BD039-EA9A-4E0F-AB74-ACA4F9D87F7D}" type="parTrans" cxnId="{76198C80-5A89-49B4-AF75-F990FCE1415B}">
      <dgm:prSet/>
      <dgm:spPr/>
      <dgm:t>
        <a:bodyPr/>
        <a:lstStyle/>
        <a:p>
          <a:endParaRPr lang="pl-PL"/>
        </a:p>
      </dgm:t>
    </dgm:pt>
    <dgm:pt modelId="{6429ECD6-E4A9-4CFF-9CDB-D15C45B5D56C}" type="sibTrans" cxnId="{76198C80-5A89-49B4-AF75-F990FCE1415B}">
      <dgm:prSet/>
      <dgm:spPr/>
      <dgm:t>
        <a:bodyPr/>
        <a:lstStyle/>
        <a:p>
          <a:endParaRPr lang="pl-PL"/>
        </a:p>
      </dgm:t>
    </dgm:pt>
    <dgm:pt modelId="{6D5FB0E4-AEFB-4D51-8B85-0DF9A06B1C32}" type="pres">
      <dgm:prSet presAssocID="{B022948B-0CB2-41A3-89AF-F1BEC904BD17}" presName="Name0" presStyleCnt="0">
        <dgm:presLayoutVars>
          <dgm:dir/>
          <dgm:animLvl val="lvl"/>
          <dgm:resizeHandles val="exact"/>
        </dgm:presLayoutVars>
      </dgm:prSet>
      <dgm:spPr/>
    </dgm:pt>
    <dgm:pt modelId="{ECFBFE13-EF03-44E2-B63D-F58550122DEA}" type="pres">
      <dgm:prSet presAssocID="{175D623A-8981-4D45-813C-D47830A0F65E}" presName="linNode" presStyleCnt="0"/>
      <dgm:spPr/>
    </dgm:pt>
    <dgm:pt modelId="{6D20D951-C578-434E-9762-6478791307ED}" type="pres">
      <dgm:prSet presAssocID="{175D623A-8981-4D45-813C-D47830A0F65E}" presName="parentText" presStyleLbl="node1" presStyleIdx="0" presStyleCnt="4" custScaleX="277778">
        <dgm:presLayoutVars>
          <dgm:chMax val="1"/>
          <dgm:bulletEnabled val="1"/>
        </dgm:presLayoutVars>
      </dgm:prSet>
      <dgm:spPr/>
    </dgm:pt>
    <dgm:pt modelId="{0F30EB8D-4603-43ED-908E-D22B4370C92F}" type="pres">
      <dgm:prSet presAssocID="{C20CAFBA-4662-4D88-AA1E-204E60B7F9C7}" presName="sp" presStyleCnt="0"/>
      <dgm:spPr/>
    </dgm:pt>
    <dgm:pt modelId="{34B3F870-8799-444C-BA1F-DE731EF508E5}" type="pres">
      <dgm:prSet presAssocID="{A55E4769-D5BF-4F6F-98D2-D1B7CA6173E2}" presName="linNode" presStyleCnt="0"/>
      <dgm:spPr/>
    </dgm:pt>
    <dgm:pt modelId="{F2334635-8C77-4C59-8DA8-A15241DFDC14}" type="pres">
      <dgm:prSet presAssocID="{A55E4769-D5BF-4F6F-98D2-D1B7CA6173E2}" presName="parentText" presStyleLbl="node1" presStyleIdx="1" presStyleCnt="4" custScaleX="277778" custLinFactNeighborX="-136" custLinFactNeighborY="-264">
        <dgm:presLayoutVars>
          <dgm:chMax val="1"/>
          <dgm:bulletEnabled val="1"/>
        </dgm:presLayoutVars>
      </dgm:prSet>
      <dgm:spPr/>
    </dgm:pt>
    <dgm:pt modelId="{9E136D47-0D61-4298-81FB-7313569CA63C}" type="pres">
      <dgm:prSet presAssocID="{C04365B7-593B-4D17-84B4-6B86855626E1}" presName="sp" presStyleCnt="0"/>
      <dgm:spPr/>
    </dgm:pt>
    <dgm:pt modelId="{877AA1B1-F570-4670-8FAE-3BA44AA13615}" type="pres">
      <dgm:prSet presAssocID="{78425230-96DD-4CBC-ACF6-4463351DA0B4}" presName="linNode" presStyleCnt="0"/>
      <dgm:spPr/>
    </dgm:pt>
    <dgm:pt modelId="{8EFBB770-034E-4086-93C3-168EAE9E68EB}" type="pres">
      <dgm:prSet presAssocID="{78425230-96DD-4CBC-ACF6-4463351DA0B4}" presName="parentText" presStyleLbl="node1" presStyleIdx="2" presStyleCnt="4" custScaleX="277778">
        <dgm:presLayoutVars>
          <dgm:chMax val="1"/>
          <dgm:bulletEnabled val="1"/>
        </dgm:presLayoutVars>
      </dgm:prSet>
      <dgm:spPr/>
    </dgm:pt>
    <dgm:pt modelId="{AC5DF978-3616-4B29-9D0E-5C4C7CADC8F3}" type="pres">
      <dgm:prSet presAssocID="{B98F70D6-ACA2-4C79-B2E6-011C59F846CF}" presName="sp" presStyleCnt="0"/>
      <dgm:spPr/>
    </dgm:pt>
    <dgm:pt modelId="{10F58025-AB0B-4FF9-8DB6-E3142A27A0FA}" type="pres">
      <dgm:prSet presAssocID="{5D90EA1F-8F70-4865-9DC9-B1BD388C670F}" presName="linNode" presStyleCnt="0"/>
      <dgm:spPr/>
    </dgm:pt>
    <dgm:pt modelId="{C599835A-800E-4043-88AF-5FC47C69E286}" type="pres">
      <dgm:prSet presAssocID="{5D90EA1F-8F70-4865-9DC9-B1BD388C670F}" presName="parentText" presStyleLbl="node1" presStyleIdx="3" presStyleCnt="4" custScaleX="277778">
        <dgm:presLayoutVars>
          <dgm:chMax val="1"/>
          <dgm:bulletEnabled val="1"/>
        </dgm:presLayoutVars>
      </dgm:prSet>
      <dgm:spPr/>
    </dgm:pt>
  </dgm:ptLst>
  <dgm:cxnLst>
    <dgm:cxn modelId="{895B7518-5197-46A3-B96E-5A47662F7B9A}" type="presOf" srcId="{78425230-96DD-4CBC-ACF6-4463351DA0B4}" destId="{8EFBB770-034E-4086-93C3-168EAE9E68EB}" srcOrd="0" destOrd="0" presId="urn:microsoft.com/office/officeart/2005/8/layout/vList5"/>
    <dgm:cxn modelId="{82BDA920-E8F9-4875-BE9D-E8EEB00AB531}" srcId="{B022948B-0CB2-41A3-89AF-F1BEC904BD17}" destId="{78425230-96DD-4CBC-ACF6-4463351DA0B4}" srcOrd="2" destOrd="0" parTransId="{1B609956-B02A-49FA-B2A1-5556C5B171AD}" sibTransId="{B98F70D6-ACA2-4C79-B2E6-011C59F846CF}"/>
    <dgm:cxn modelId="{B73CCD37-4A66-4CA7-95DF-24AA214681AE}" srcId="{B022948B-0CB2-41A3-89AF-F1BEC904BD17}" destId="{A55E4769-D5BF-4F6F-98D2-D1B7CA6173E2}" srcOrd="1" destOrd="0" parTransId="{F295EB9F-0434-4073-B0E9-A37394C6020D}" sibTransId="{C04365B7-593B-4D17-84B4-6B86855626E1}"/>
    <dgm:cxn modelId="{C011A455-577B-43C6-9ED0-12E0892B3413}" type="presOf" srcId="{B022948B-0CB2-41A3-89AF-F1BEC904BD17}" destId="{6D5FB0E4-AEFB-4D51-8B85-0DF9A06B1C32}" srcOrd="0" destOrd="0" presId="urn:microsoft.com/office/officeart/2005/8/layout/vList5"/>
    <dgm:cxn modelId="{EE45AC7C-D808-4222-B833-506ED2171EF5}" srcId="{B022948B-0CB2-41A3-89AF-F1BEC904BD17}" destId="{175D623A-8981-4D45-813C-D47830A0F65E}" srcOrd="0" destOrd="0" parTransId="{23562FD2-3625-4567-8077-8AD637544603}" sibTransId="{C20CAFBA-4662-4D88-AA1E-204E60B7F9C7}"/>
    <dgm:cxn modelId="{76198C80-5A89-49B4-AF75-F990FCE1415B}" srcId="{B022948B-0CB2-41A3-89AF-F1BEC904BD17}" destId="{5D90EA1F-8F70-4865-9DC9-B1BD388C670F}" srcOrd="3" destOrd="0" parTransId="{7A8BD039-EA9A-4E0F-AB74-ACA4F9D87F7D}" sibTransId="{6429ECD6-E4A9-4CFF-9CDB-D15C45B5D56C}"/>
    <dgm:cxn modelId="{84450C9D-D64C-4E62-B966-9E6CB64D6F75}" type="presOf" srcId="{175D623A-8981-4D45-813C-D47830A0F65E}" destId="{6D20D951-C578-434E-9762-6478791307ED}" srcOrd="0" destOrd="0" presId="urn:microsoft.com/office/officeart/2005/8/layout/vList5"/>
    <dgm:cxn modelId="{08D7CFBB-C4DF-4AC9-8B85-5BBD7041B940}" type="presOf" srcId="{A55E4769-D5BF-4F6F-98D2-D1B7CA6173E2}" destId="{F2334635-8C77-4C59-8DA8-A15241DFDC14}" srcOrd="0" destOrd="0" presId="urn:microsoft.com/office/officeart/2005/8/layout/vList5"/>
    <dgm:cxn modelId="{6F09CABE-5FD5-4F7F-83FB-073A0C1A3C56}" type="presOf" srcId="{5D90EA1F-8F70-4865-9DC9-B1BD388C670F}" destId="{C599835A-800E-4043-88AF-5FC47C69E286}" srcOrd="0" destOrd="0" presId="urn:microsoft.com/office/officeart/2005/8/layout/vList5"/>
    <dgm:cxn modelId="{C7DFDBC0-3564-449F-8FE7-3EE5F1DCE912}" type="presParOf" srcId="{6D5FB0E4-AEFB-4D51-8B85-0DF9A06B1C32}" destId="{ECFBFE13-EF03-44E2-B63D-F58550122DEA}" srcOrd="0" destOrd="0" presId="urn:microsoft.com/office/officeart/2005/8/layout/vList5"/>
    <dgm:cxn modelId="{F6E007B2-DFE2-4B38-8648-428DC3AE4893}" type="presParOf" srcId="{ECFBFE13-EF03-44E2-B63D-F58550122DEA}" destId="{6D20D951-C578-434E-9762-6478791307ED}" srcOrd="0" destOrd="0" presId="urn:microsoft.com/office/officeart/2005/8/layout/vList5"/>
    <dgm:cxn modelId="{43801FDC-C155-48CF-8D31-17384E14D88F}" type="presParOf" srcId="{6D5FB0E4-AEFB-4D51-8B85-0DF9A06B1C32}" destId="{0F30EB8D-4603-43ED-908E-D22B4370C92F}" srcOrd="1" destOrd="0" presId="urn:microsoft.com/office/officeart/2005/8/layout/vList5"/>
    <dgm:cxn modelId="{069C0C01-88D4-4024-B6CC-0BE30BB7B475}" type="presParOf" srcId="{6D5FB0E4-AEFB-4D51-8B85-0DF9A06B1C32}" destId="{34B3F870-8799-444C-BA1F-DE731EF508E5}" srcOrd="2" destOrd="0" presId="urn:microsoft.com/office/officeart/2005/8/layout/vList5"/>
    <dgm:cxn modelId="{0B7DDFD0-6B49-4BA4-A4E3-0EAAAD449AE7}" type="presParOf" srcId="{34B3F870-8799-444C-BA1F-DE731EF508E5}" destId="{F2334635-8C77-4C59-8DA8-A15241DFDC14}" srcOrd="0" destOrd="0" presId="urn:microsoft.com/office/officeart/2005/8/layout/vList5"/>
    <dgm:cxn modelId="{F06E6F66-FAD4-4A18-8B8D-3F8D7BE94647}" type="presParOf" srcId="{6D5FB0E4-AEFB-4D51-8B85-0DF9A06B1C32}" destId="{9E136D47-0D61-4298-81FB-7313569CA63C}" srcOrd="3" destOrd="0" presId="urn:microsoft.com/office/officeart/2005/8/layout/vList5"/>
    <dgm:cxn modelId="{27CF462F-A497-4F86-9EFB-B4215E5C8ACB}" type="presParOf" srcId="{6D5FB0E4-AEFB-4D51-8B85-0DF9A06B1C32}" destId="{877AA1B1-F570-4670-8FAE-3BA44AA13615}" srcOrd="4" destOrd="0" presId="urn:microsoft.com/office/officeart/2005/8/layout/vList5"/>
    <dgm:cxn modelId="{399E4910-A7E5-4E3A-A67E-D84B94001ED3}" type="presParOf" srcId="{877AA1B1-F570-4670-8FAE-3BA44AA13615}" destId="{8EFBB770-034E-4086-93C3-168EAE9E68EB}" srcOrd="0" destOrd="0" presId="urn:microsoft.com/office/officeart/2005/8/layout/vList5"/>
    <dgm:cxn modelId="{2CE400EB-2440-4A48-BEFA-67684B5C5CE2}" type="presParOf" srcId="{6D5FB0E4-AEFB-4D51-8B85-0DF9A06B1C32}" destId="{AC5DF978-3616-4B29-9D0E-5C4C7CADC8F3}" srcOrd="5" destOrd="0" presId="urn:microsoft.com/office/officeart/2005/8/layout/vList5"/>
    <dgm:cxn modelId="{30E47BC6-A181-4790-A7B3-F6F51390067D}" type="presParOf" srcId="{6D5FB0E4-AEFB-4D51-8B85-0DF9A06B1C32}" destId="{10F58025-AB0B-4FF9-8DB6-E3142A27A0FA}" srcOrd="6" destOrd="0" presId="urn:microsoft.com/office/officeart/2005/8/layout/vList5"/>
    <dgm:cxn modelId="{F3A1777B-A147-4CB9-9E5F-3FCDAEB122B1}" type="presParOf" srcId="{10F58025-AB0B-4FF9-8DB6-E3142A27A0FA}" destId="{C599835A-800E-4043-88AF-5FC47C69E28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EC9D25-96EF-42FE-8CE2-2DB86D05F520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024B79C-0297-464F-A596-41FBAD000690}">
      <dgm:prSet/>
      <dgm:spPr/>
      <dgm:t>
        <a:bodyPr/>
        <a:lstStyle/>
        <a:p>
          <a:r>
            <a:rPr lang="pl-PL" b="1" dirty="0"/>
            <a:t>SYTUACJA PRZED INWESTYCJĄ</a:t>
          </a:r>
          <a:endParaRPr lang="pl-PL" dirty="0"/>
        </a:p>
      </dgm:t>
    </dgm:pt>
    <dgm:pt modelId="{94E2C9C2-EF38-4B2C-9335-331D630E1CDA}" type="parTrans" cxnId="{228410A7-9AA3-4E8D-A328-B5716055278E}">
      <dgm:prSet/>
      <dgm:spPr/>
      <dgm:t>
        <a:bodyPr/>
        <a:lstStyle/>
        <a:p>
          <a:endParaRPr lang="pl-PL"/>
        </a:p>
      </dgm:t>
    </dgm:pt>
    <dgm:pt modelId="{09B85898-80F1-4807-A7E8-7DE5398BE3A8}" type="sibTrans" cxnId="{228410A7-9AA3-4E8D-A328-B5716055278E}">
      <dgm:prSet/>
      <dgm:spPr/>
      <dgm:t>
        <a:bodyPr/>
        <a:lstStyle/>
        <a:p>
          <a:endParaRPr lang="pl-PL"/>
        </a:p>
      </dgm:t>
    </dgm:pt>
    <dgm:pt modelId="{EDF8411D-DEF5-4296-B05A-D6DC8501009E}" type="pres">
      <dgm:prSet presAssocID="{D8EC9D25-96EF-42FE-8CE2-2DB86D05F520}" presName="cycle" presStyleCnt="0">
        <dgm:presLayoutVars>
          <dgm:dir/>
          <dgm:resizeHandles val="exact"/>
        </dgm:presLayoutVars>
      </dgm:prSet>
      <dgm:spPr/>
    </dgm:pt>
    <dgm:pt modelId="{6087BF10-491A-4FEB-9881-CC9BFE64CFDA}" type="pres">
      <dgm:prSet presAssocID="{C024B79C-0297-464F-A596-41FBAD000690}" presName="node" presStyleLbl="node1" presStyleIdx="0" presStyleCnt="1" custScaleX="433333" custScaleY="270900" custRadScaleRad="98922" custRadScaleInc="771">
        <dgm:presLayoutVars>
          <dgm:bulletEnabled val="1"/>
        </dgm:presLayoutVars>
      </dgm:prSet>
      <dgm:spPr/>
    </dgm:pt>
  </dgm:ptLst>
  <dgm:cxnLst>
    <dgm:cxn modelId="{5BC1E175-63FA-4E5A-8BF4-11B4159B9067}" type="presOf" srcId="{C024B79C-0297-464F-A596-41FBAD000690}" destId="{6087BF10-491A-4FEB-9881-CC9BFE64CFDA}" srcOrd="0" destOrd="0" presId="urn:microsoft.com/office/officeart/2005/8/layout/cycle2"/>
    <dgm:cxn modelId="{228410A7-9AA3-4E8D-A328-B5716055278E}" srcId="{D8EC9D25-96EF-42FE-8CE2-2DB86D05F520}" destId="{C024B79C-0297-464F-A596-41FBAD000690}" srcOrd="0" destOrd="0" parTransId="{94E2C9C2-EF38-4B2C-9335-331D630E1CDA}" sibTransId="{09B85898-80F1-4807-A7E8-7DE5398BE3A8}"/>
    <dgm:cxn modelId="{515398BB-0835-4151-841D-D42E58F1031F}" type="presOf" srcId="{D8EC9D25-96EF-42FE-8CE2-2DB86D05F520}" destId="{EDF8411D-DEF5-4296-B05A-D6DC8501009E}" srcOrd="0" destOrd="0" presId="urn:microsoft.com/office/officeart/2005/8/layout/cycle2"/>
    <dgm:cxn modelId="{609EA994-3BF4-4C3A-8937-43E70421C1D5}" type="presParOf" srcId="{EDF8411D-DEF5-4296-B05A-D6DC8501009E}" destId="{6087BF10-491A-4FEB-9881-CC9BFE64CFD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EC9D25-96EF-42FE-8CE2-2DB86D05F520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024B79C-0297-464F-A596-41FBAD000690}">
      <dgm:prSet/>
      <dgm:spPr/>
      <dgm:t>
        <a:bodyPr/>
        <a:lstStyle/>
        <a:p>
          <a:r>
            <a:rPr lang="pl-PL" b="1" dirty="0"/>
            <a:t>W dniach 25 - 27 grudzień 2013 rok wiatr o niespotykanej dotąd sile spowodował bardzo duże zmiany w drzewostanie w rejonie: Dol. Kościeliskiej, Dol. Chochołowskiej oraz obszarze Kir i Gronia.</a:t>
          </a:r>
        </a:p>
        <a:p>
          <a:endParaRPr lang="pl-PL" b="1" dirty="0"/>
        </a:p>
        <a:p>
          <a:r>
            <a:rPr lang="pl-PL" b="1" dirty="0"/>
            <a:t>Poniżej dokumentacja zdjęciową ukazująca szkody jakie spowodował huraganowy wiatr w infrastrukturze obiektu, dewastując już zniszczony czasem i brakiem inwestycji obiekt. </a:t>
          </a:r>
        </a:p>
        <a:p>
          <a:endParaRPr lang="pl-PL" dirty="0"/>
        </a:p>
      </dgm:t>
    </dgm:pt>
    <dgm:pt modelId="{94E2C9C2-EF38-4B2C-9335-331D630E1CDA}" type="parTrans" cxnId="{228410A7-9AA3-4E8D-A328-B5716055278E}">
      <dgm:prSet/>
      <dgm:spPr/>
      <dgm:t>
        <a:bodyPr/>
        <a:lstStyle/>
        <a:p>
          <a:endParaRPr lang="pl-PL"/>
        </a:p>
      </dgm:t>
    </dgm:pt>
    <dgm:pt modelId="{09B85898-80F1-4807-A7E8-7DE5398BE3A8}" type="sibTrans" cxnId="{228410A7-9AA3-4E8D-A328-B5716055278E}">
      <dgm:prSet/>
      <dgm:spPr/>
      <dgm:t>
        <a:bodyPr/>
        <a:lstStyle/>
        <a:p>
          <a:endParaRPr lang="pl-PL"/>
        </a:p>
      </dgm:t>
    </dgm:pt>
    <dgm:pt modelId="{EDF8411D-DEF5-4296-B05A-D6DC8501009E}" type="pres">
      <dgm:prSet presAssocID="{D8EC9D25-96EF-42FE-8CE2-2DB86D05F520}" presName="cycle" presStyleCnt="0">
        <dgm:presLayoutVars>
          <dgm:dir/>
          <dgm:resizeHandles val="exact"/>
        </dgm:presLayoutVars>
      </dgm:prSet>
      <dgm:spPr/>
    </dgm:pt>
    <dgm:pt modelId="{6087BF10-491A-4FEB-9881-CC9BFE64CFDA}" type="pres">
      <dgm:prSet presAssocID="{C024B79C-0297-464F-A596-41FBAD000690}" presName="node" presStyleLbl="node1" presStyleIdx="0" presStyleCnt="1" custScaleX="433333" custScaleY="347654" custRadScaleRad="98922" custRadScaleInc="771">
        <dgm:presLayoutVars>
          <dgm:bulletEnabled val="1"/>
        </dgm:presLayoutVars>
      </dgm:prSet>
      <dgm:spPr/>
    </dgm:pt>
  </dgm:ptLst>
  <dgm:cxnLst>
    <dgm:cxn modelId="{5BC1E175-63FA-4E5A-8BF4-11B4159B9067}" type="presOf" srcId="{C024B79C-0297-464F-A596-41FBAD000690}" destId="{6087BF10-491A-4FEB-9881-CC9BFE64CFDA}" srcOrd="0" destOrd="0" presId="urn:microsoft.com/office/officeart/2005/8/layout/cycle2"/>
    <dgm:cxn modelId="{228410A7-9AA3-4E8D-A328-B5716055278E}" srcId="{D8EC9D25-96EF-42FE-8CE2-2DB86D05F520}" destId="{C024B79C-0297-464F-A596-41FBAD000690}" srcOrd="0" destOrd="0" parTransId="{94E2C9C2-EF38-4B2C-9335-331D630E1CDA}" sibTransId="{09B85898-80F1-4807-A7E8-7DE5398BE3A8}"/>
    <dgm:cxn modelId="{515398BB-0835-4151-841D-D42E58F1031F}" type="presOf" srcId="{D8EC9D25-96EF-42FE-8CE2-2DB86D05F520}" destId="{EDF8411D-DEF5-4296-B05A-D6DC8501009E}" srcOrd="0" destOrd="0" presId="urn:microsoft.com/office/officeart/2005/8/layout/cycle2"/>
    <dgm:cxn modelId="{609EA994-3BF4-4C3A-8937-43E70421C1D5}" type="presParOf" srcId="{EDF8411D-DEF5-4296-B05A-D6DC8501009E}" destId="{6087BF10-491A-4FEB-9881-CC9BFE64CFD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8EC9D25-96EF-42FE-8CE2-2DB86D05F520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024B79C-0297-464F-A596-41FBAD000690}">
      <dgm:prSet/>
      <dgm:spPr/>
      <dgm:t>
        <a:bodyPr/>
        <a:lstStyle/>
        <a:p>
          <a:r>
            <a:rPr lang="pl-PL" dirty="0"/>
            <a:t>REALIZACJA INWESTYCJI</a:t>
          </a:r>
        </a:p>
        <a:p>
          <a:r>
            <a:rPr lang="pl-PL" dirty="0"/>
            <a:t>PW</a:t>
          </a:r>
        </a:p>
      </dgm:t>
    </dgm:pt>
    <dgm:pt modelId="{94E2C9C2-EF38-4B2C-9335-331D630E1CDA}" type="parTrans" cxnId="{228410A7-9AA3-4E8D-A328-B5716055278E}">
      <dgm:prSet/>
      <dgm:spPr/>
      <dgm:t>
        <a:bodyPr/>
        <a:lstStyle/>
        <a:p>
          <a:endParaRPr lang="pl-PL"/>
        </a:p>
      </dgm:t>
    </dgm:pt>
    <dgm:pt modelId="{09B85898-80F1-4807-A7E8-7DE5398BE3A8}" type="sibTrans" cxnId="{228410A7-9AA3-4E8D-A328-B5716055278E}">
      <dgm:prSet/>
      <dgm:spPr/>
      <dgm:t>
        <a:bodyPr/>
        <a:lstStyle/>
        <a:p>
          <a:endParaRPr lang="pl-PL"/>
        </a:p>
      </dgm:t>
    </dgm:pt>
    <dgm:pt modelId="{EDF8411D-DEF5-4296-B05A-D6DC8501009E}" type="pres">
      <dgm:prSet presAssocID="{D8EC9D25-96EF-42FE-8CE2-2DB86D05F520}" presName="cycle" presStyleCnt="0">
        <dgm:presLayoutVars>
          <dgm:dir/>
          <dgm:resizeHandles val="exact"/>
        </dgm:presLayoutVars>
      </dgm:prSet>
      <dgm:spPr/>
    </dgm:pt>
    <dgm:pt modelId="{6087BF10-491A-4FEB-9881-CC9BFE64CFDA}" type="pres">
      <dgm:prSet presAssocID="{C024B79C-0297-464F-A596-41FBAD000690}" presName="node" presStyleLbl="node1" presStyleIdx="0" presStyleCnt="1" custScaleX="433333" custScaleY="270900" custRadScaleRad="100159" custRadScaleInc="-878">
        <dgm:presLayoutVars>
          <dgm:bulletEnabled val="1"/>
        </dgm:presLayoutVars>
      </dgm:prSet>
      <dgm:spPr/>
    </dgm:pt>
  </dgm:ptLst>
  <dgm:cxnLst>
    <dgm:cxn modelId="{5BC1E175-63FA-4E5A-8BF4-11B4159B9067}" type="presOf" srcId="{C024B79C-0297-464F-A596-41FBAD000690}" destId="{6087BF10-491A-4FEB-9881-CC9BFE64CFDA}" srcOrd="0" destOrd="0" presId="urn:microsoft.com/office/officeart/2005/8/layout/cycle2"/>
    <dgm:cxn modelId="{228410A7-9AA3-4E8D-A328-B5716055278E}" srcId="{D8EC9D25-96EF-42FE-8CE2-2DB86D05F520}" destId="{C024B79C-0297-464F-A596-41FBAD000690}" srcOrd="0" destOrd="0" parTransId="{94E2C9C2-EF38-4B2C-9335-331D630E1CDA}" sibTransId="{09B85898-80F1-4807-A7E8-7DE5398BE3A8}"/>
    <dgm:cxn modelId="{515398BB-0835-4151-841D-D42E58F1031F}" type="presOf" srcId="{D8EC9D25-96EF-42FE-8CE2-2DB86D05F520}" destId="{EDF8411D-DEF5-4296-B05A-D6DC8501009E}" srcOrd="0" destOrd="0" presId="urn:microsoft.com/office/officeart/2005/8/layout/cycle2"/>
    <dgm:cxn modelId="{609EA994-3BF4-4C3A-8937-43E70421C1D5}" type="presParOf" srcId="{EDF8411D-DEF5-4296-B05A-D6DC8501009E}" destId="{6087BF10-491A-4FEB-9881-CC9BFE64CFD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C45FAD-BA21-4F2B-B92C-40A500B578E5}">
      <dsp:nvSpPr>
        <dsp:cNvPr id="0" name=""/>
        <dsp:cNvSpPr/>
      </dsp:nvSpPr>
      <dsp:spPr>
        <a:xfrm>
          <a:off x="747515" y="0"/>
          <a:ext cx="5400600" cy="540060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10666E-911D-42B1-BF08-644F049D491B}">
      <dsp:nvSpPr>
        <dsp:cNvPr id="0" name=""/>
        <dsp:cNvSpPr/>
      </dsp:nvSpPr>
      <dsp:spPr>
        <a:xfrm>
          <a:off x="535131" y="0"/>
          <a:ext cx="2402159" cy="22566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/>
            <a:t>2. </a:t>
          </a:r>
          <a:r>
            <a:rPr lang="pl-PL" sz="1400" kern="1200" dirty="0"/>
            <a:t>Oznakowanie tras rekreacyjnych za pomocą narzędzi informatycznych opartych o QR kod (w tym strona polska 30 szt. tabliczek, strona słowacka 36 szt.).</a:t>
          </a:r>
        </a:p>
      </dsp:txBody>
      <dsp:txXfrm>
        <a:off x="645292" y="110161"/>
        <a:ext cx="2181837" cy="2036339"/>
      </dsp:txXfrm>
    </dsp:sp>
    <dsp:sp modelId="{C1959B65-B9F8-4C45-8103-2758A8B6C7EB}">
      <dsp:nvSpPr>
        <dsp:cNvPr id="0" name=""/>
        <dsp:cNvSpPr/>
      </dsp:nvSpPr>
      <dsp:spPr>
        <a:xfrm>
          <a:off x="3864261" y="9"/>
          <a:ext cx="2332633" cy="21238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Szlaki turystyczne połączą: obiekty dziedzictwa przyrodniczego, obiekty dziedzictwa kulturowego</a:t>
          </a:r>
        </a:p>
      </dsp:txBody>
      <dsp:txXfrm>
        <a:off x="3967937" y="103685"/>
        <a:ext cx="2125281" cy="1916469"/>
      </dsp:txXfrm>
    </dsp:sp>
    <dsp:sp modelId="{E51145D1-F0DC-4757-9764-3CB63787A9E1}">
      <dsp:nvSpPr>
        <dsp:cNvPr id="0" name=""/>
        <dsp:cNvSpPr/>
      </dsp:nvSpPr>
      <dsp:spPr>
        <a:xfrm>
          <a:off x="535131" y="2959233"/>
          <a:ext cx="2402159" cy="229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oraz zabytkowe obiekty sakralne położone po obu stronach granicy polsko-słowackiej</a:t>
          </a:r>
        </a:p>
      </dsp:txBody>
      <dsp:txXfrm>
        <a:off x="646944" y="3071046"/>
        <a:ext cx="2178533" cy="2066882"/>
      </dsp:txXfrm>
    </dsp:sp>
    <dsp:sp modelId="{7973E456-153B-4CC0-8C00-9CAC4C500A49}">
      <dsp:nvSpPr>
        <dsp:cNvPr id="0" name=""/>
        <dsp:cNvSpPr/>
      </dsp:nvSpPr>
      <dsp:spPr>
        <a:xfrm>
          <a:off x="3938253" y="2929672"/>
          <a:ext cx="2332633" cy="2379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Szlaki połączą również hotel Limba w </a:t>
          </a:r>
          <a:r>
            <a:rPr lang="pl-PL" sz="1300" kern="1200" dirty="0" err="1"/>
            <a:t>Tvrdosinie</a:t>
          </a:r>
          <a:r>
            <a:rPr lang="pl-PL" sz="1300" kern="1200" dirty="0"/>
            <a:t> oraz Centrum Informacji Turystycznej w Kościelisku zrealizowane w ramach projektu „Centra tradycji i turystyki”, jak również zostaną połączone z siecią już istniejących szlaków rowerowych „Historyczno- kulturowo- przyrodniczy szlak wokół Tatr”</a:t>
          </a:r>
        </a:p>
      </dsp:txBody>
      <dsp:txXfrm>
        <a:off x="4052123" y="3043542"/>
        <a:ext cx="2104893" cy="21516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8EBD6-20A7-4595-817A-B94EB9ED6E6C}">
      <dsp:nvSpPr>
        <dsp:cNvPr id="0" name=""/>
        <dsp:cNvSpPr/>
      </dsp:nvSpPr>
      <dsp:spPr>
        <a:xfrm>
          <a:off x="671580" y="936107"/>
          <a:ext cx="2862318" cy="28623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FB7CE6-866C-4970-BD69-F830C562AACA}">
      <dsp:nvSpPr>
        <dsp:cNvPr id="0" name=""/>
        <dsp:cNvSpPr/>
      </dsp:nvSpPr>
      <dsp:spPr>
        <a:xfrm>
          <a:off x="3915431" y="-644027"/>
          <a:ext cx="3285368" cy="3768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3. Wykonanie aplikacji mobilnej, która z jednej strony umożliwi uzyskanie informacji o szlakach przyrodniczo-kulturowych oraz obiektach dziedzictwa przyrodniczego położonych w bliskim sąsiedztwie szlaków oraz korzystanie z atrakcyjnej gry terenowej, informatycznej dostępnej na smartfonach.</a:t>
          </a:r>
        </a:p>
      </dsp:txBody>
      <dsp:txXfrm>
        <a:off x="3915431" y="-644027"/>
        <a:ext cx="3285368" cy="3768742"/>
      </dsp:txXfrm>
    </dsp:sp>
    <dsp:sp modelId="{6BF1984B-BFA2-40B2-BE55-1BA363584E03}">
      <dsp:nvSpPr>
        <dsp:cNvPr id="0" name=""/>
        <dsp:cNvSpPr/>
      </dsp:nvSpPr>
      <dsp:spPr>
        <a:xfrm>
          <a:off x="3733163" y="1240343"/>
          <a:ext cx="3577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C6BBE5-CA7A-426B-929F-955F6F516226}">
      <dsp:nvSpPr>
        <dsp:cNvPr id="0" name=""/>
        <dsp:cNvSpPr/>
      </dsp:nvSpPr>
      <dsp:spPr>
        <a:xfrm rot="5400000">
          <a:off x="2062404" y="1359726"/>
          <a:ext cx="1789902" cy="154922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5F450-601C-4829-A6EB-DB61799060B3}">
      <dsp:nvSpPr>
        <dsp:cNvPr id="0" name=""/>
        <dsp:cNvSpPr/>
      </dsp:nvSpPr>
      <dsp:spPr>
        <a:xfrm>
          <a:off x="0" y="183939"/>
          <a:ext cx="6177008" cy="30885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b="1" kern="1200" dirty="0"/>
            <a:t>Celem projektu </a:t>
          </a:r>
          <a:r>
            <a:rPr lang="pl-PL" sz="3000" kern="1200" dirty="0"/>
            <a:t>jest rozwój i promocja turystyki bazującej na trasach rekreacyjnych i wspólnym ich połączeniu po istniejących szlakach przygranicznych (Szlak wokół Tatr).</a:t>
          </a:r>
        </a:p>
      </dsp:txBody>
      <dsp:txXfrm>
        <a:off x="90459" y="274398"/>
        <a:ext cx="5996090" cy="29075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49B3D2-5F6A-47D9-9B92-8E0C17D3BCF0}">
      <dsp:nvSpPr>
        <dsp:cNvPr id="0" name=""/>
        <dsp:cNvSpPr/>
      </dsp:nvSpPr>
      <dsp:spPr>
        <a:xfrm>
          <a:off x="0" y="0"/>
          <a:ext cx="6762141" cy="44601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b="1" kern="1200" dirty="0"/>
            <a:t>Celem głównym</a:t>
          </a:r>
          <a:r>
            <a:rPr lang="pl-PL" sz="2100" kern="1200" dirty="0"/>
            <a:t> projektu jest wsparcie rozwoju gospodarczego pogranicza polsko - słowackiego poprzez stworzenie nowych produktów turystycznych w oparciu o dziedzictwo przyrodnicze i kulturowe regionu z wykorzystaniem nowoczesnych technologii informatycznych i nowoczesnych form reklamy i promocji oraz integrację społeczności lokalnych na rzecz współdziałania w kierunku budowania marki turystycznej regionu Tatr Zachodnich i Górnej Orawy.</a:t>
          </a:r>
        </a:p>
      </dsp:txBody>
      <dsp:txXfrm>
        <a:off x="130633" y="130633"/>
        <a:ext cx="6500875" cy="41988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0D951-C578-434E-9762-6478791307ED}">
      <dsp:nvSpPr>
        <dsp:cNvPr id="0" name=""/>
        <dsp:cNvSpPr/>
      </dsp:nvSpPr>
      <dsp:spPr>
        <a:xfrm>
          <a:off x="3096" y="2198"/>
          <a:ext cx="6341520" cy="10573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1</a:t>
          </a:r>
          <a:r>
            <a:rPr lang="pl-PL" sz="1600" kern="1200" dirty="0"/>
            <a:t>.Trasy rekreacyjne połączone poprzez sieć dostępnych szlaków w jedną wspólną całość</a:t>
          </a:r>
        </a:p>
      </dsp:txBody>
      <dsp:txXfrm>
        <a:off x="54713" y="53815"/>
        <a:ext cx="6238286" cy="954137"/>
      </dsp:txXfrm>
    </dsp:sp>
    <dsp:sp modelId="{F2334635-8C77-4C59-8DA8-A15241DFDC14}">
      <dsp:nvSpPr>
        <dsp:cNvPr id="0" name=""/>
        <dsp:cNvSpPr/>
      </dsp:nvSpPr>
      <dsp:spPr>
        <a:xfrm>
          <a:off x="0" y="1109646"/>
          <a:ext cx="6341520" cy="10573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2.Oznaczenie szlaków rekreacyjnych po obu stronach granicy</a:t>
          </a:r>
        </a:p>
      </dsp:txBody>
      <dsp:txXfrm>
        <a:off x="51617" y="1161263"/>
        <a:ext cx="6238286" cy="954137"/>
      </dsp:txXfrm>
    </dsp:sp>
    <dsp:sp modelId="{8EFBB770-034E-4086-93C3-168EAE9E68EB}">
      <dsp:nvSpPr>
        <dsp:cNvPr id="0" name=""/>
        <dsp:cNvSpPr/>
      </dsp:nvSpPr>
      <dsp:spPr>
        <a:xfrm>
          <a:off x="3096" y="2222678"/>
          <a:ext cx="6341520" cy="10573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3.Mapa interaktywna z wyznaczonymi trasami obejmująca obszar pogranicza polsko słowackiego: Gmina Kościelisko, Czarny Dunajec oraz okres </a:t>
          </a:r>
          <a:r>
            <a:rPr lang="pl-PL" sz="1600" kern="1200" dirty="0" err="1"/>
            <a:t>Tvrdošin</a:t>
          </a:r>
          <a:r>
            <a:rPr lang="pl-PL" sz="1600" kern="1200" dirty="0"/>
            <a:t> od granicy z Polską do granic administracyjnych Miasta </a:t>
          </a:r>
          <a:r>
            <a:rPr lang="pl-PL" sz="1600" kern="1200" dirty="0" err="1"/>
            <a:t>Tvrdošin</a:t>
          </a:r>
          <a:endParaRPr lang="pl-PL" sz="1600" kern="1200" dirty="0"/>
        </a:p>
      </dsp:txBody>
      <dsp:txXfrm>
        <a:off x="54713" y="2274295"/>
        <a:ext cx="6238286" cy="954137"/>
      </dsp:txXfrm>
    </dsp:sp>
    <dsp:sp modelId="{C599835A-800E-4043-88AF-5FC47C69E286}">
      <dsp:nvSpPr>
        <dsp:cNvPr id="0" name=""/>
        <dsp:cNvSpPr/>
      </dsp:nvSpPr>
      <dsp:spPr>
        <a:xfrm>
          <a:off x="3096" y="3332918"/>
          <a:ext cx="6341520" cy="10573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4.E-narzędzia, w postaci QR kodów, mobilna gra terenowa</a:t>
          </a:r>
        </a:p>
      </dsp:txBody>
      <dsp:txXfrm>
        <a:off x="54713" y="3384535"/>
        <a:ext cx="6238286" cy="9541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87BF10-491A-4FEB-9881-CC9BFE64CFDA}">
      <dsp:nvSpPr>
        <dsp:cNvPr id="0" name=""/>
        <dsp:cNvSpPr/>
      </dsp:nvSpPr>
      <dsp:spPr>
        <a:xfrm>
          <a:off x="1693" y="0"/>
          <a:ext cx="6911074" cy="43204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6200" b="1" kern="1200" dirty="0"/>
            <a:t>SYTUACJA PRZED INWESTYCJĄ</a:t>
          </a:r>
          <a:endParaRPr lang="pl-PL" sz="6200" kern="1200" dirty="0"/>
        </a:p>
      </dsp:txBody>
      <dsp:txXfrm>
        <a:off x="1013796" y="632721"/>
        <a:ext cx="4886868" cy="30550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87BF10-491A-4FEB-9881-CC9BFE64CFDA}">
      <dsp:nvSpPr>
        <dsp:cNvPr id="0" name=""/>
        <dsp:cNvSpPr/>
      </dsp:nvSpPr>
      <dsp:spPr>
        <a:xfrm>
          <a:off x="1693" y="0"/>
          <a:ext cx="6911074" cy="55446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W dniach 25 - 27 grudzień 2013 rok wiatr o niespotykanej dotąd sile spowodował bardzo duże zmiany w drzewostanie w rejonie: Dol. Kościeliskiej, Dol. Chochołowskiej oraz obszarze Kir i Gronia.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Poniżej dokumentacja zdjęciową ukazująca szkody jakie spowodował huraganowy wiatr w infrastrukturze obiektu, dewastując już zniszczony czasem i brakiem inwestycji obiekt.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kern="1200" dirty="0"/>
        </a:p>
      </dsp:txBody>
      <dsp:txXfrm>
        <a:off x="1013796" y="811989"/>
        <a:ext cx="4886868" cy="39206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87BF10-491A-4FEB-9881-CC9BFE64CFDA}">
      <dsp:nvSpPr>
        <dsp:cNvPr id="0" name=""/>
        <dsp:cNvSpPr/>
      </dsp:nvSpPr>
      <dsp:spPr>
        <a:xfrm>
          <a:off x="68" y="576055"/>
          <a:ext cx="6911074" cy="43204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6400" kern="1200" dirty="0"/>
            <a:t>REALIZACJA INWESTYCJI</a:t>
          </a:r>
        </a:p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6400" kern="1200" dirty="0"/>
            <a:t>PW</a:t>
          </a:r>
        </a:p>
      </dsp:txBody>
      <dsp:txXfrm>
        <a:off x="1012171" y="1208776"/>
        <a:ext cx="4886868" cy="3055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538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93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063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2D0A-00F1-44A9-8DE8-ACFDDDFC077E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F12A-975A-419B-B2A4-A8CE824985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8169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2D0A-00F1-44A9-8DE8-ACFDDDFC077E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F12A-975A-419B-B2A4-A8CE824985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4375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2D0A-00F1-44A9-8DE8-ACFDDDFC077E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F12A-975A-419B-B2A4-A8CE824985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5349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2D0A-00F1-44A9-8DE8-ACFDDDFC077E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F12A-975A-419B-B2A4-A8CE824985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7412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2D0A-00F1-44A9-8DE8-ACFDDDFC077E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F12A-975A-419B-B2A4-A8CE824985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0684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2D0A-00F1-44A9-8DE8-ACFDDDFC077E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F12A-975A-419B-B2A4-A8CE824985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8799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2D0A-00F1-44A9-8DE8-ACFDDDFC077E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F12A-975A-419B-B2A4-A8CE824985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2683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2D0A-00F1-44A9-8DE8-ACFDDDFC077E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F12A-975A-419B-B2A4-A8CE824985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7632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539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2D0A-00F1-44A9-8DE8-ACFDDDFC077E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F12A-975A-419B-B2A4-A8CE824985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8864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2D0A-00F1-44A9-8DE8-ACFDDDFC077E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F12A-975A-419B-B2A4-A8CE824985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8450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2D0A-00F1-44A9-8DE8-ACFDDDFC077E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F12A-975A-419B-B2A4-A8CE824985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3534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84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33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54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971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239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569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876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933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486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8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933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02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E4D9-5FA8-408A-A25B-C1AADA030174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6D02-5030-481B-AF3F-E6C496F4BD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093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E4D9-5FA8-408A-A25B-C1AADA030174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6D02-5030-481B-AF3F-E6C496F4BD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271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E4D9-5FA8-408A-A25B-C1AADA030174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6D02-5030-481B-AF3F-E6C496F4BDE3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11" descr="CoverOverlay.png">
            <a:extLst>
              <a:ext uri="{FF2B5EF4-FFF2-40B4-BE49-F238E27FC236}">
                <a16:creationId xmlns:a16="http://schemas.microsoft.com/office/drawing/2014/main" id="{8E3A5AC5-5A16-4C82-8DA2-5ED4374774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9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E4D9-5FA8-408A-A25B-C1AADA030174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6D02-5030-481B-AF3F-E6C496F4BD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62552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E4D9-5FA8-408A-A25B-C1AADA030174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6D02-5030-481B-AF3F-E6C496F4BD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976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E4D9-5FA8-408A-A25B-C1AADA030174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6D02-5030-481B-AF3F-E6C496F4BD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660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282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E4D9-5FA8-408A-A25B-C1AADA030174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6D02-5030-481B-AF3F-E6C496F4BD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598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E4D9-5FA8-408A-A25B-C1AADA030174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6D02-5030-481B-AF3F-E6C496F4BD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37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E4D9-5FA8-408A-A25B-C1AADA030174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6D02-5030-481B-AF3F-E6C496F4BD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654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E4D9-5FA8-408A-A25B-C1AADA030174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6D02-5030-481B-AF3F-E6C496F4BD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2069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E4D9-5FA8-408A-A25B-C1AADA030174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6D02-5030-481B-AF3F-E6C496F4BDE3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4787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E4D9-5FA8-408A-A25B-C1AADA030174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6D02-5030-481B-AF3F-E6C496F4BD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54169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E4D9-5FA8-408A-A25B-C1AADA030174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6D02-5030-481B-AF3F-E6C496F4BDE3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72166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E4D9-5FA8-408A-A25B-C1AADA030174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6D02-5030-481B-AF3F-E6C496F4BD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68298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E4D9-5FA8-408A-A25B-C1AADA030174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6D02-5030-481B-AF3F-E6C496F4BD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474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E4D9-5FA8-408A-A25B-C1AADA030174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D6D02-5030-481B-AF3F-E6C496F4BD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418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887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653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36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64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20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168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D2D0A-00F1-44A9-8DE8-ACFDDDFC077E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2F12A-975A-419B-B2A4-A8CE824985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4080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04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85A05-F1B9-426D-80EF-25B855C1AED2}" type="datetimeFigureOut">
              <a:rPr lang="pl-PL" smtClean="0"/>
              <a:t>19.12.2019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A7A9493-33F7-488F-A05E-D947DA2E69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7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  <p:sldLayoutId id="2147483944" r:id="rId16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0070C0"/>
            </a:gs>
            <a:gs pos="37000">
              <a:schemeClr val="accent1">
                <a:lumMod val="45000"/>
                <a:lumOff val="55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6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6612" y="332656"/>
            <a:ext cx="7756263" cy="1564820"/>
          </a:xfrm>
        </p:spPr>
        <p:txBody>
          <a:bodyPr/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AKTYWNA TURYSTYKA KLUCZEM </a:t>
            </a:r>
            <a:br>
              <a:rPr lang="pl-PL" sz="2800" b="1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pl-PL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DO ROZWOJU POGRANICZA</a:t>
            </a:r>
            <a:br>
              <a:rPr lang="pl-PL" sz="1800" b="1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br>
              <a:rPr lang="pl-PL" sz="1800" b="1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pl-PL" sz="1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Aktívna</a:t>
            </a:r>
            <a:r>
              <a:rPr lang="pl-PL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pl-PL" sz="1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turistika</a:t>
            </a:r>
            <a:r>
              <a:rPr lang="pl-PL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 - </a:t>
            </a:r>
            <a:r>
              <a:rPr lang="pl-PL" sz="1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kľúč</a:t>
            </a:r>
            <a:r>
              <a:rPr lang="pl-PL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 k </a:t>
            </a:r>
            <a:r>
              <a:rPr lang="pl-PL" sz="1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rozvoju</a:t>
            </a:r>
            <a:r>
              <a:rPr lang="pl-PL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pl-PL" sz="1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pohraničia</a:t>
            </a:r>
            <a:r>
              <a:rPr lang="pl-PL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3" name="Podtytuł 2"/>
          <p:cNvSpPr>
            <a:spLocks noGrp="1"/>
          </p:cNvSpPr>
          <p:nvPr>
            <p:ph idx="1"/>
          </p:nvPr>
        </p:nvSpPr>
        <p:spPr>
          <a:xfrm>
            <a:off x="211954" y="2132856"/>
            <a:ext cx="7418786" cy="40654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  </a:t>
            </a:r>
          </a:p>
          <a:p>
            <a:pPr marL="0" indent="0" algn="ctr">
              <a:buNone/>
            </a:pPr>
            <a:r>
              <a:rPr lang="pl-PL" sz="1700" dirty="0">
                <a:solidFill>
                  <a:schemeClr val="tx1"/>
                </a:solidFill>
              </a:rPr>
              <a:t>PROJEKT REALIZOWANY ZE ŚRODKÓW EUROPEJSKIEGO FUNDUSZU REGIONALNEGO W RAMACH PROGRAMU WSPÓŁPRACY TRANSGRANICZNEJ INTERREG V-A POLSKA –SŁOWACJA 2014-2020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pl-PL" sz="3200" dirty="0">
                <a:solidFill>
                  <a:schemeClr val="tx1"/>
                </a:solidFill>
              </a:rPr>
              <a:t>PRZEGLĄD ŚRÓDOKRESOWY</a:t>
            </a:r>
          </a:p>
          <a:p>
            <a:pPr marL="0" indent="0" algn="ctr">
              <a:buNone/>
            </a:pPr>
            <a:endParaRPr lang="pl-PL" sz="1700" dirty="0"/>
          </a:p>
          <a:p>
            <a:pPr marL="0" indent="0" algn="ctr">
              <a:buNone/>
            </a:pPr>
            <a:endParaRPr lang="pl-PL" sz="17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475" y="5373216"/>
            <a:ext cx="2383743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9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rgbClr val="0070C0"/>
            </a:gs>
            <a:gs pos="33000">
              <a:schemeClr val="accent1">
                <a:lumMod val="45000"/>
                <a:lumOff val="55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4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411760" y="404664"/>
            <a:ext cx="3890393" cy="792088"/>
          </a:xfrm>
        </p:spPr>
        <p:txBody>
          <a:bodyPr/>
          <a:lstStyle/>
          <a:p>
            <a:r>
              <a:rPr lang="pl-PL" sz="3600" b="1" dirty="0">
                <a:solidFill>
                  <a:schemeClr val="tx1"/>
                </a:solidFill>
                <a:latin typeface="Arial Narrow" panose="020B0606020202030204" pitchFamily="34" charset="0"/>
              </a:rPr>
              <a:t>CEL GŁÓWNY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E20B4E9F-95A9-4CAA-BAE7-BE78A62C53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7769356"/>
              </p:ext>
            </p:extLst>
          </p:nvPr>
        </p:nvGraphicFramePr>
        <p:xfrm>
          <a:off x="539552" y="2132856"/>
          <a:ext cx="6768752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290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0070C0"/>
            </a:gs>
            <a:gs pos="36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45000"/>
                <a:lumOff val="55000"/>
              </a:schemeClr>
            </a:gs>
            <a:gs pos="5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90087" y="620688"/>
            <a:ext cx="6986737" cy="803176"/>
          </a:xfrm>
        </p:spPr>
        <p:txBody>
          <a:bodyPr>
            <a:normAutofit fontScale="90000"/>
          </a:bodyPr>
          <a:lstStyle/>
          <a:p>
            <a:r>
              <a:rPr lang="pl-PL" sz="3600" b="1" dirty="0">
                <a:solidFill>
                  <a:schemeClr val="tx1"/>
                </a:solidFill>
                <a:latin typeface="Arial Narrow" panose="020B0606020202030204" pitchFamily="34" charset="0"/>
              </a:rPr>
              <a:t>PRODUKTY PROJEKTU </a:t>
            </a:r>
            <a:r>
              <a:rPr lang="pl-PL" b="1" dirty="0">
                <a:solidFill>
                  <a:schemeClr val="tx1"/>
                </a:solidFill>
                <a:latin typeface="Arial Narrow" panose="020B0606020202030204" pitchFamily="34" charset="0"/>
              </a:rPr>
              <a:t>DO OSIĄGNIĘCIA</a:t>
            </a:r>
            <a:endParaRPr lang="pl-PL" sz="36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0E25FBBF-5A21-4843-9159-ECBBBCBA9D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5026662"/>
              </p:ext>
            </p:extLst>
          </p:nvPr>
        </p:nvGraphicFramePr>
        <p:xfrm>
          <a:off x="609599" y="1988840"/>
          <a:ext cx="6347714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044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8000">
              <a:srgbClr val="0070C0"/>
            </a:gs>
            <a:gs pos="53000">
              <a:schemeClr val="accent1">
                <a:lumMod val="45000"/>
                <a:lumOff val="55000"/>
              </a:schemeClr>
            </a:gs>
            <a:gs pos="63000">
              <a:schemeClr val="accent1">
                <a:lumMod val="45000"/>
                <a:lumOff val="55000"/>
              </a:schemeClr>
            </a:gs>
            <a:gs pos="72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07504" y="548680"/>
            <a:ext cx="7562801" cy="1872208"/>
          </a:xfrm>
        </p:spPr>
        <p:txBody>
          <a:bodyPr/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Arial Narrow" panose="020B0606020202030204" pitchFamily="34" charset="0"/>
              </a:rPr>
              <a:t>TRASY REKREACYJNE – KONCEPCJA</a:t>
            </a:r>
            <a:br>
              <a:rPr lang="pl-PL" sz="3600" b="1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pl-PL" sz="3600" b="1" dirty="0">
                <a:solidFill>
                  <a:schemeClr val="tx1"/>
                </a:solidFill>
                <a:latin typeface="Arial Narrow" panose="020B0606020202030204" pitchFamily="34" charset="0"/>
              </a:rPr>
              <a:t>PW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idx="1"/>
          </p:nvPr>
        </p:nvSpPr>
        <p:spPr>
          <a:xfrm>
            <a:off x="251520" y="3429000"/>
            <a:ext cx="7745505" cy="2188765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PRZEBIEG SZLAKÓW REKREACYJNYCH</a:t>
            </a:r>
          </a:p>
          <a:p>
            <a:pPr marL="0" indent="0" algn="ctr">
              <a:buNone/>
            </a:pPr>
            <a:r>
              <a:rPr lang="pl-PL" sz="2800" b="1" dirty="0">
                <a:solidFill>
                  <a:schemeClr val="tx1"/>
                </a:solidFill>
              </a:rPr>
              <a:t>LETNICH I ZIMOWYCH </a:t>
            </a:r>
          </a:p>
          <a:p>
            <a:pPr marL="0" indent="0" algn="ctr">
              <a:buNone/>
            </a:pPr>
            <a:r>
              <a:rPr lang="pl-PL" sz="2800" b="1" dirty="0">
                <a:solidFill>
                  <a:schemeClr val="tx1"/>
                </a:solidFill>
              </a:rPr>
              <a:t>STRONA POLSKA </a:t>
            </a:r>
          </a:p>
          <a:p>
            <a:pPr marL="0" indent="0" algn="ctr">
              <a:buNone/>
            </a:pPr>
            <a:r>
              <a:rPr lang="pl-PL" sz="2800" b="1" dirty="0">
                <a:solidFill>
                  <a:schemeClr val="tx1"/>
                </a:solidFill>
              </a:rPr>
              <a:t>7,65 KM</a:t>
            </a:r>
          </a:p>
        </p:txBody>
      </p:sp>
    </p:spTree>
    <p:extLst>
      <p:ext uri="{BB962C8B-B14F-4D97-AF65-F5344CB8AC3E}">
        <p14:creationId xmlns:p14="http://schemas.microsoft.com/office/powerpoint/2010/main" val="71991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60648"/>
            <a:ext cx="7380312" cy="5206658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978E8A00-B714-4884-BDFF-ED1959A5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Trasy, strona zachodnia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6C91088-E72C-489F-81D4-AEF58C12C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5076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30" y="9636"/>
            <a:ext cx="8573846" cy="6048672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B27FD37B-5351-463F-BBBE-6E337A17B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Trasy, strona wschodnia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63BA021-FB99-4BA2-AB63-A7897B85B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5488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662" y="116632"/>
            <a:ext cx="4475530" cy="634395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52B699-035C-4C96-B640-30A56AF89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B8CB148-EAEE-4AAD-AA61-1AE177489E2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884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rgbClr val="0070C0"/>
            </a:gs>
            <a:gs pos="38000">
              <a:schemeClr val="accent1">
                <a:lumMod val="45000"/>
                <a:lumOff val="5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52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07504" y="620688"/>
            <a:ext cx="6914729" cy="875184"/>
          </a:xfrm>
        </p:spPr>
        <p:txBody>
          <a:bodyPr/>
          <a:lstStyle/>
          <a:p>
            <a:r>
              <a:rPr lang="pl-PL" sz="3600" b="1" dirty="0">
                <a:solidFill>
                  <a:schemeClr val="tx1"/>
                </a:solidFill>
                <a:latin typeface="Arial Narrow" panose="020B0606020202030204" pitchFamily="34" charset="0"/>
              </a:rPr>
              <a:t>MOST- KONSTRUKCJA DREWNIANA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idx="1"/>
          </p:nvPr>
        </p:nvSpPr>
        <p:spPr>
          <a:xfrm>
            <a:off x="755576" y="3140968"/>
            <a:ext cx="6120680" cy="1054250"/>
          </a:xfrm>
        </p:spPr>
        <p:txBody>
          <a:bodyPr>
            <a:normAutofit fontScale="92500"/>
          </a:bodyPr>
          <a:lstStyle/>
          <a:p>
            <a:pPr algn="ctr">
              <a:lnSpc>
                <a:spcPct val="200000"/>
              </a:lnSpc>
            </a:pPr>
            <a:r>
              <a:rPr lang="pl-PL" b="1" dirty="0">
                <a:solidFill>
                  <a:schemeClr val="tx1"/>
                </a:solidFill>
              </a:rPr>
              <a:t>Koncepcja projektu mostu łączącego trasy po obu stronach drogi Królewskiej</a:t>
            </a:r>
          </a:p>
        </p:txBody>
      </p:sp>
    </p:spTree>
    <p:extLst>
      <p:ext uri="{BB962C8B-B14F-4D97-AF65-F5344CB8AC3E}">
        <p14:creationId xmlns:p14="http://schemas.microsoft.com/office/powerpoint/2010/main" val="265024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8585570" cy="446449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12D2CF0-5020-4F17-9C6A-FCF6A190C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KONSTRUKCJA MOSTU NAD DROGĄ KRÓLEWSKĄ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0BD357C-70BD-444B-A4F3-BDFE07913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294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8864352" cy="4602879"/>
          </a:xfrm>
          <a:prstGeom prst="rect">
            <a:avLst/>
          </a:prstGeom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8EAF42A4-353F-449D-BB54-43800FF01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KONSTRUKCJA MOSTU NAD DROGĄ KRULEWSKĄ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1A4A25D7-F604-485C-94E0-A64314AB8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386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8924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9402773-FAD2-47AC-BB03-5408AD600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2228AEF-5513-4432-A7B3-19E147CDA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10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rgbClr val="0070C0"/>
            </a:gs>
            <a:gs pos="35000">
              <a:schemeClr val="accent1">
                <a:lumMod val="45000"/>
                <a:lumOff val="5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-85943" y="113424"/>
            <a:ext cx="7756263" cy="150777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Arial Narrow" panose="020B0606020202030204" pitchFamily="34" charset="0"/>
              </a:rPr>
              <a:t>PROJEKT</a:t>
            </a:r>
            <a:br>
              <a:rPr lang="pl-PL" sz="3600" b="1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pl-PL" sz="3600" b="1" dirty="0">
                <a:solidFill>
                  <a:schemeClr val="tx1"/>
                </a:solidFill>
                <a:latin typeface="Arial Narrow" panose="020B0606020202030204" pitchFamily="34" charset="0"/>
              </a:rPr>
              <a:t>AKTYWNA TURYSTYKA KLUCZEM DO ROZWOJU POGRANICZA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07505" y="2060849"/>
            <a:ext cx="7560840" cy="4691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Wniosek został złożony do dofinansowania w dniu </a:t>
            </a:r>
            <a:r>
              <a:rPr lang="pl-PL" b="1" dirty="0"/>
              <a:t>10 listopada 2017 roku</a:t>
            </a:r>
            <a:r>
              <a:rPr lang="pl-PL" dirty="0"/>
              <a:t>, a </a:t>
            </a:r>
            <a:r>
              <a:rPr lang="pl-PL" b="1" dirty="0"/>
              <a:t>25 czerwca 2018 roku  </a:t>
            </a:r>
            <a:r>
              <a:rPr lang="pl-PL" dirty="0"/>
              <a:t>Komitet Monitorujący Programu Interreg V-A Polska-Słowacja 2014-2020 podjął decyzję o zatwierdzeniu projektu pn.: </a:t>
            </a:r>
          </a:p>
          <a:p>
            <a:pPr marL="0" indent="0" algn="ctr">
              <a:buNone/>
            </a:pPr>
            <a:r>
              <a:rPr lang="pl-PL" dirty="0"/>
              <a:t>„</a:t>
            </a:r>
            <a:r>
              <a:rPr lang="pl-PL" b="1" dirty="0"/>
              <a:t>Aktywna turystyka kluczem do rozwoju pogranicza”</a:t>
            </a:r>
            <a:endParaRPr lang="pl-PL" dirty="0"/>
          </a:p>
          <a:p>
            <a:pPr marL="0" indent="0" algn="ctr">
              <a:buNone/>
            </a:pPr>
            <a:r>
              <a:rPr lang="pl-PL" dirty="0"/>
              <a:t> Suma Kosztów kwalifikowanych - </a:t>
            </a:r>
            <a:r>
              <a:rPr lang="pl-PL" b="1" dirty="0"/>
              <a:t>3 117 305,22 €</a:t>
            </a:r>
          </a:p>
          <a:p>
            <a:pPr marL="0" indent="0" algn="ctr">
              <a:buNone/>
            </a:pPr>
            <a:r>
              <a:rPr lang="pl-PL" b="1" dirty="0"/>
              <a:t>85% -</a:t>
            </a:r>
            <a:r>
              <a:rPr lang="pl-PL" dirty="0"/>
              <a:t> dofinansowania</a:t>
            </a:r>
          </a:p>
          <a:p>
            <a:pPr marL="0" indent="0">
              <a:buNone/>
            </a:pPr>
            <a:endParaRPr lang="pl-PL" sz="900" dirty="0"/>
          </a:p>
          <a:p>
            <a:pPr marL="0" indent="0" algn="ctr">
              <a:buNone/>
            </a:pPr>
            <a:r>
              <a:rPr lang="pl-PL" dirty="0"/>
              <a:t>Projekt otrzymał dofinansowanie w wysokości:</a:t>
            </a:r>
          </a:p>
          <a:p>
            <a:pPr marL="0" indent="0" algn="ctr">
              <a:buNone/>
            </a:pPr>
            <a:r>
              <a:rPr lang="pl-PL" dirty="0"/>
              <a:t> </a:t>
            </a:r>
            <a:r>
              <a:rPr lang="pl-PL" b="1" dirty="0"/>
              <a:t>2 649 709,39 €</a:t>
            </a:r>
          </a:p>
          <a:p>
            <a:pPr marL="0" indent="0" algn="ctr">
              <a:buNone/>
            </a:pPr>
            <a:r>
              <a:rPr lang="pl-PL" sz="1800" dirty="0"/>
              <a:t>w tym:</a:t>
            </a:r>
          </a:p>
          <a:p>
            <a:pPr marL="0" indent="0" algn="ctr">
              <a:buNone/>
            </a:pPr>
            <a:r>
              <a:rPr lang="pl-PL" dirty="0"/>
              <a:t>PW (Gmina Kościelisko) – </a:t>
            </a:r>
            <a:r>
              <a:rPr lang="pl-PL" b="1" dirty="0">
                <a:solidFill>
                  <a:schemeClr val="tx1"/>
                </a:solidFill>
              </a:rPr>
              <a:t>1 760 811,44 €</a:t>
            </a:r>
          </a:p>
          <a:p>
            <a:pPr marL="0" indent="0" algn="ctr">
              <a:buNone/>
            </a:pPr>
            <a:r>
              <a:rPr lang="pl-PL" dirty="0"/>
              <a:t>PP1 (Miasto </a:t>
            </a:r>
            <a:r>
              <a:rPr lang="pl-PL" dirty="0" err="1"/>
              <a:t>Tvrdosin</a:t>
            </a:r>
            <a:r>
              <a:rPr lang="pl-PL" dirty="0"/>
              <a:t>) - </a:t>
            </a:r>
            <a:r>
              <a:rPr lang="pl-PL" b="1" dirty="0"/>
              <a:t>888 897,95 €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913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7272808" cy="5454606"/>
          </a:xfrm>
          <a:prstGeom prst="rect">
            <a:avLst/>
          </a:prstGeom>
          <a:effectLst>
            <a:outerShdw blurRad="50800" dist="50800" dir="6000000" sx="21000" sy="21000" algn="ctr" rotWithShape="0">
              <a:srgbClr val="000000">
                <a:alpha val="97000"/>
              </a:srgbClr>
            </a:outerShdw>
          </a:effectLst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EEE294B9-88C9-4364-939B-6060F33E5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AFDDB09-0C5F-4622-8CD5-85980DA20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529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0070C0"/>
            </a:gs>
            <a:gs pos="25000">
              <a:schemeClr val="accent1">
                <a:lumMod val="45000"/>
                <a:lumOff val="55000"/>
              </a:schemeClr>
            </a:gs>
            <a:gs pos="36000">
              <a:schemeClr val="accent1">
                <a:lumMod val="45000"/>
                <a:lumOff val="55000"/>
              </a:schemeClr>
            </a:gs>
            <a:gs pos="5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3962401" cy="1296144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  <a:latin typeface="Arial Narrow" panose="020B0606020202030204" pitchFamily="34" charset="0"/>
              </a:rPr>
              <a:t>REALIZACJA 2019</a:t>
            </a:r>
            <a:br>
              <a:rPr lang="pl-PL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pl-PL" b="1" dirty="0">
                <a:solidFill>
                  <a:schemeClr val="bg1"/>
                </a:solidFill>
                <a:latin typeface="Arial Narrow" panose="020B0606020202030204" pitchFamily="34" charset="0"/>
              </a:rPr>
              <a:t>PW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803DC29-B0B1-4601-882A-443CC0E72EDA}"/>
              </a:ext>
            </a:extLst>
          </p:cNvPr>
          <p:cNvSpPr/>
          <p:nvPr/>
        </p:nvSpPr>
        <p:spPr>
          <a:xfrm>
            <a:off x="395536" y="1484784"/>
            <a:ext cx="6912768" cy="5027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dirty="0"/>
              <a:t>Prace inwestycyjne</a:t>
            </a:r>
          </a:p>
          <a:p>
            <a:pPr algn="ctr">
              <a:lnSpc>
                <a:spcPct val="150000"/>
              </a:lnSpc>
            </a:pPr>
            <a:r>
              <a:rPr lang="pl-PL" dirty="0"/>
              <a:t>W dniu 14 marca 2019 r. Partner Wiodący, Gmina Kościelisko ogłosiła przetarg pn.: „ Budowa Centrum rekreacji w Kościelisku" w ramach projektu pn.: "Aktywna turystyka kluczem do rozwoju pogranicza”: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/>
              <a:t>przetarg na roboty budowlane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/>
              <a:t>tryb: przetarg nieograniczony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/>
              <a:t>czas trwania przetargu od 14 marca 2019 do 15 lipca 2019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/>
              <a:t>6 zapytań do przetargu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/>
              <a:t>rozstrzygnięcie 15 lipca 2019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/>
              <a:t>2 oferty wpłynęły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/>
              <a:t>oferta najkorzystniejsza 12 104 000,00 zł brutto; </a:t>
            </a:r>
          </a:p>
        </p:txBody>
      </p:sp>
    </p:spTree>
    <p:extLst>
      <p:ext uri="{BB962C8B-B14F-4D97-AF65-F5344CB8AC3E}">
        <p14:creationId xmlns:p14="http://schemas.microsoft.com/office/powerpoint/2010/main" val="32059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0070C0"/>
            </a:gs>
            <a:gs pos="25000">
              <a:schemeClr val="accent1">
                <a:lumMod val="45000"/>
                <a:lumOff val="55000"/>
              </a:schemeClr>
            </a:gs>
            <a:gs pos="36000">
              <a:schemeClr val="accent1">
                <a:lumMod val="45000"/>
                <a:lumOff val="55000"/>
              </a:schemeClr>
            </a:gs>
            <a:gs pos="5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3962401" cy="109120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  <a:latin typeface="Arial Narrow" panose="020B0606020202030204" pitchFamily="34" charset="0"/>
              </a:rPr>
              <a:t>REALIZACJA 2019</a:t>
            </a:r>
            <a:br>
              <a:rPr lang="pl-PL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pl-PL" b="1" dirty="0">
                <a:solidFill>
                  <a:schemeClr val="bg1"/>
                </a:solidFill>
                <a:latin typeface="Arial Narrow" panose="020B0606020202030204" pitchFamily="34" charset="0"/>
              </a:rPr>
              <a:t>PW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F19DF44-19E4-4EA0-AE34-8D0B64514C33}"/>
              </a:ext>
            </a:extLst>
          </p:cNvPr>
          <p:cNvSpPr/>
          <p:nvPr/>
        </p:nvSpPr>
        <p:spPr>
          <a:xfrm>
            <a:off x="323528" y="1628800"/>
            <a:ext cx="73448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l-PL" dirty="0"/>
              <a:t>Wyłoniony wykonawca do prac inwestycyjnych:</a:t>
            </a:r>
          </a:p>
          <a:p>
            <a:pPr algn="ctr">
              <a:lnSpc>
                <a:spcPct val="200000"/>
              </a:lnSpc>
            </a:pPr>
            <a:r>
              <a:rPr lang="pl-PL" dirty="0"/>
              <a:t>Konsorcjum firm:</a:t>
            </a:r>
          </a:p>
          <a:p>
            <a:pPr algn="ctr">
              <a:lnSpc>
                <a:spcPct val="200000"/>
              </a:lnSpc>
            </a:pPr>
            <a:r>
              <a:rPr lang="pl-PL" dirty="0"/>
              <a:t> Firma Budowlano-Usługowa KUŁACH Władysław </a:t>
            </a:r>
            <a:r>
              <a:rPr lang="pl-PL" dirty="0" err="1"/>
              <a:t>Kułach</a:t>
            </a:r>
            <a:r>
              <a:rPr lang="pl-PL" dirty="0"/>
              <a:t>, Biały Dunajec ul. </a:t>
            </a:r>
          </a:p>
          <a:p>
            <a:pPr algn="ctr">
              <a:lnSpc>
                <a:spcPct val="200000"/>
              </a:lnSpc>
            </a:pPr>
            <a:r>
              <a:rPr lang="pl-PL" dirty="0"/>
              <a:t>oraz</a:t>
            </a:r>
          </a:p>
          <a:p>
            <a:pPr algn="ctr">
              <a:lnSpc>
                <a:spcPct val="200000"/>
              </a:lnSpc>
            </a:pPr>
            <a:r>
              <a:rPr lang="pl-PL" dirty="0"/>
              <a:t>Przedsiębiorstwo Wielobranżowe STACHOŃ Krzysztof Stachoń, Zakopane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pl-PL" dirty="0"/>
              <a:t>podpisanie umowy 20.08.2019.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pl-PL" dirty="0"/>
              <a:t>przekazanie placu budowy 20.08.2019. 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3638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0070C0"/>
            </a:gs>
            <a:gs pos="25000">
              <a:schemeClr val="accent1">
                <a:lumMod val="45000"/>
                <a:lumOff val="55000"/>
              </a:schemeClr>
            </a:gs>
            <a:gs pos="36000">
              <a:schemeClr val="accent1">
                <a:lumMod val="45000"/>
                <a:lumOff val="55000"/>
              </a:schemeClr>
            </a:gs>
            <a:gs pos="5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712" y="116632"/>
            <a:ext cx="3962401" cy="1235224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  <a:latin typeface="Arial Narrow" panose="020B0606020202030204" pitchFamily="34" charset="0"/>
              </a:rPr>
              <a:t>REALIZACJA 2019</a:t>
            </a:r>
            <a:br>
              <a:rPr lang="pl-PL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pl-PL" b="1" dirty="0">
                <a:solidFill>
                  <a:schemeClr val="bg1"/>
                </a:solidFill>
                <a:latin typeface="Arial Narrow" panose="020B0606020202030204" pitchFamily="34" charset="0"/>
              </a:rPr>
              <a:t>PW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F19DF44-19E4-4EA0-AE34-8D0B64514C33}"/>
              </a:ext>
            </a:extLst>
          </p:cNvPr>
          <p:cNvSpPr/>
          <p:nvPr/>
        </p:nvSpPr>
        <p:spPr>
          <a:xfrm>
            <a:off x="323528" y="1381691"/>
            <a:ext cx="6947792" cy="4750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Nadzór</a:t>
            </a:r>
          </a:p>
          <a:p>
            <a:endParaRPr lang="pl-PL" dirty="0"/>
          </a:p>
          <a:p>
            <a:pPr>
              <a:lnSpc>
                <a:spcPct val="150000"/>
              </a:lnSpc>
            </a:pPr>
            <a:r>
              <a:rPr lang="pl-PL" dirty="0"/>
              <a:t>Przetarg nadzór nad pracami inwestycyjnymi: </a:t>
            </a:r>
          </a:p>
          <a:p>
            <a:pPr algn="ctr">
              <a:lnSpc>
                <a:spcPct val="150000"/>
              </a:lnSpc>
            </a:pPr>
            <a:r>
              <a:rPr lang="pl-PL" dirty="0" err="1"/>
              <a:t>Ogłoszonie</a:t>
            </a:r>
            <a:r>
              <a:rPr lang="pl-PL" dirty="0"/>
              <a:t>: 24.07.2019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/>
              <a:t>tryb: przetarg nieograniczony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/>
              <a:t>czas trwania przetargu od 24 lipca 2019 do 14 sierpnia 2019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/>
              <a:t>0 zapytań do przetargu; -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/>
              <a:t>rozstrzygnięcie 14 sierpnia 2019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/>
              <a:t>5 oferty wpłynęły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/>
              <a:t>oferta najkorzystniejsza 71 118,40 zł brutto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/>
              <a:t>złożona przez Firmę Usługową DOBRY DOM Maciej Trzciński –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/>
              <a:t>podpisanie umowy 20 sierpień 2019</a:t>
            </a:r>
          </a:p>
        </p:txBody>
      </p:sp>
    </p:spTree>
    <p:extLst>
      <p:ext uri="{BB962C8B-B14F-4D97-AF65-F5344CB8AC3E}">
        <p14:creationId xmlns:p14="http://schemas.microsoft.com/office/powerpoint/2010/main" val="174951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rgbClr val="0070C0"/>
            </a:gs>
            <a:gs pos="16000">
              <a:schemeClr val="accent1">
                <a:lumMod val="45000"/>
                <a:lumOff val="55000"/>
              </a:schemeClr>
            </a:gs>
            <a:gs pos="24000">
              <a:schemeClr val="accent1">
                <a:lumMod val="45000"/>
                <a:lumOff val="55000"/>
              </a:schemeClr>
            </a:gs>
            <a:gs pos="32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C442491-F7D9-430A-BBD7-39F01398AC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028237"/>
              </p:ext>
            </p:extLst>
          </p:nvPr>
        </p:nvGraphicFramePr>
        <p:xfrm>
          <a:off x="467544" y="1268760"/>
          <a:ext cx="6912768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69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0070C0"/>
            </a:gs>
            <a:gs pos="12000">
              <a:schemeClr val="accent1">
                <a:lumMod val="45000"/>
                <a:lumOff val="55000"/>
              </a:schemeClr>
            </a:gs>
            <a:gs pos="23000">
              <a:schemeClr val="accent1">
                <a:lumMod val="45000"/>
                <a:lumOff val="55000"/>
              </a:schemeClr>
            </a:gs>
            <a:gs pos="3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C442491-F7D9-430A-BBD7-39F01398AC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7915560"/>
              </p:ext>
            </p:extLst>
          </p:nvPr>
        </p:nvGraphicFramePr>
        <p:xfrm>
          <a:off x="569143" y="764704"/>
          <a:ext cx="691276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415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6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8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rgbClr val="0070C0"/>
            </a:gs>
            <a:gs pos="35000">
              <a:schemeClr val="accent1">
                <a:lumMod val="45000"/>
                <a:lumOff val="5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07504" y="188640"/>
            <a:ext cx="6835838" cy="150777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  <a:latin typeface="Arial Narrow" panose="020B0606020202030204" pitchFamily="34" charset="0"/>
              </a:rPr>
              <a:t>PROJEKT</a:t>
            </a:r>
            <a:br>
              <a:rPr lang="pl-PL" sz="3600" b="1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pl-PL" sz="3600" b="1" dirty="0">
                <a:solidFill>
                  <a:schemeClr val="tx1"/>
                </a:solidFill>
                <a:latin typeface="Arial Narrow" panose="020B0606020202030204" pitchFamily="34" charset="0"/>
              </a:rPr>
              <a:t>AKTYWNA TURYSTYKA KLUCZEM DO ROZWOJU POGRANICZA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23528" y="2132856"/>
            <a:ext cx="7056784" cy="3888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/>
              <a:t>Podpisanie umowy o dofinansowanie projektu:</a:t>
            </a:r>
          </a:p>
          <a:p>
            <a:pPr marL="0" indent="0" algn="ctr">
              <a:buNone/>
            </a:pPr>
            <a:r>
              <a:rPr lang="pl-PL" b="1" dirty="0"/>
              <a:t>15 listopad 2018 rok</a:t>
            </a:r>
          </a:p>
          <a:p>
            <a:pPr marL="0" indent="0" algn="ctr">
              <a:buNone/>
            </a:pPr>
            <a:endParaRPr lang="pl-PL" b="1" dirty="0"/>
          </a:p>
          <a:p>
            <a:pPr marL="0" indent="0" algn="ctr">
              <a:buNone/>
            </a:pPr>
            <a:r>
              <a:rPr lang="pl-PL" b="1" dirty="0"/>
              <a:t>Okres realizacji:</a:t>
            </a:r>
          </a:p>
          <a:p>
            <a:pPr marL="0" indent="0" algn="ctr">
              <a:buNone/>
            </a:pPr>
            <a:r>
              <a:rPr lang="pl-PL" b="1" dirty="0"/>
              <a:t>01 marca 2018 do 31 grudnia 2020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3057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1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0070C0"/>
            </a:gs>
            <a:gs pos="25000">
              <a:schemeClr val="accent1">
                <a:lumMod val="45000"/>
                <a:lumOff val="55000"/>
              </a:schemeClr>
            </a:gs>
            <a:gs pos="36000">
              <a:schemeClr val="accent1">
                <a:lumMod val="45000"/>
                <a:lumOff val="55000"/>
              </a:schemeClr>
            </a:gs>
            <a:gs pos="5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C442491-F7D9-430A-BBD7-39F01398AC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7279679"/>
              </p:ext>
            </p:extLst>
          </p:nvPr>
        </p:nvGraphicFramePr>
        <p:xfrm>
          <a:off x="395536" y="836712"/>
          <a:ext cx="691276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665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08BBAD-3F4B-466C-9E81-C3E5A95B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157192"/>
            <a:ext cx="5829300" cy="146304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OZNACZENIE INWESTYCJI TABLICA INFORMACYJNO - Pamiątkowa</a:t>
            </a:r>
          </a:p>
        </p:txBody>
      </p:sp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492E1019-807B-40DB-A346-4C8AD8A2BD8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4" b="23654"/>
          <a:stretch>
            <a:fillRect/>
          </a:stretch>
        </p:blipFill>
        <p:spPr>
          <a:xfrm>
            <a:off x="755576" y="116632"/>
            <a:ext cx="7704855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0431EF4-3476-4612-BAB9-15DCFA340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407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FEA87A-AC0D-4CCC-BF2F-756F6AD76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445224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PROFILOWANIE TRAS, INFRASTRUKTURA OŚWIETLENIOWA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C9ECCBCB-633C-4DA4-B7E6-2C04D56A38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9724" b="29724"/>
          <a:stretch>
            <a:fillRect/>
          </a:stretch>
        </p:blipFill>
        <p:spPr>
          <a:xfrm>
            <a:off x="539552" y="476672"/>
            <a:ext cx="8208586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535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330D4C-A9F1-4ED7-AAC1-EBED15FA5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5229200"/>
            <a:ext cx="584644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PROFILOWANIE, WYKONANIE PODBUDOWY POD TRASY REKREACYJNE</a:t>
            </a:r>
          </a:p>
        </p:txBody>
      </p:sp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B4D59654-B295-49D8-A48F-FAE1F1DBF1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 b="12493"/>
          <a:stretch>
            <a:fillRect/>
          </a:stretch>
        </p:blipFill>
        <p:spPr>
          <a:xfrm>
            <a:off x="252582" y="188640"/>
            <a:ext cx="8638835" cy="4320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40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0004CFE7-5204-44F4-8DB5-51C4FE6D4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5589240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WYKONANIE PODBUDOWY POD TRASY REKREACYJNE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8F5F7646-94F4-40C6-AB8F-001371DA99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251520" y="188640"/>
            <a:ext cx="8496944" cy="513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700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556A76-B4A1-41A5-A40B-711E056E2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81" y="5301208"/>
            <a:ext cx="5829300" cy="146304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PROFILOWANIE TRAS, INFRASTRUKTURA OŚWIETLENIOWA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50B7E66-54FE-4D13-A01B-27124E47F0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4594" y="5316484"/>
            <a:ext cx="2400300" cy="1463040"/>
          </a:xfrm>
        </p:spPr>
        <p:txBody>
          <a:bodyPr/>
          <a:lstStyle/>
          <a:p>
            <a:endParaRPr lang="pl-PL"/>
          </a:p>
        </p:txBody>
      </p:sp>
      <p:pic>
        <p:nvPicPr>
          <p:cNvPr id="14" name="Symbol zastępczy obrazu 13">
            <a:extLst>
              <a:ext uri="{FF2B5EF4-FFF2-40B4-BE49-F238E27FC236}">
                <a16:creationId xmlns:a16="http://schemas.microsoft.com/office/drawing/2014/main" id="{A76F2F42-DA25-47AD-9015-CDC739230A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>
          <a:xfrm>
            <a:off x="892266" y="78476"/>
            <a:ext cx="7359467" cy="5207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942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52457E-45E2-4400-AF57-6720A16A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229200"/>
            <a:ext cx="5486400" cy="63874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OZNACZENIE TABLICA INFORMACYJNO - Pamiątkowa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403E7542-5F8B-4619-8F7A-B43C3E4CB2F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7" b="31247"/>
          <a:stretch>
            <a:fillRect/>
          </a:stretch>
        </p:blipFill>
        <p:spPr>
          <a:xfrm>
            <a:off x="0" y="260648"/>
            <a:ext cx="9141714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629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0070C0"/>
            </a:gs>
            <a:gs pos="32000">
              <a:schemeClr val="accent1">
                <a:lumMod val="45000"/>
                <a:lumOff val="5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4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6482681" cy="1091208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DZIĘKUJĘ ZA UWAGĘ!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D3A136D-030A-45DB-AD7B-DA277C74A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028" y="5301208"/>
            <a:ext cx="2383743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0070C0"/>
            </a:gs>
            <a:gs pos="34000">
              <a:schemeClr val="accent1">
                <a:lumMod val="45000"/>
                <a:lumOff val="5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5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835696" y="548680"/>
            <a:ext cx="4970513" cy="1320800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  <a:latin typeface="Arial Narrow" panose="020B0606020202030204" pitchFamily="34" charset="0"/>
              </a:rPr>
              <a:t>ZAŁOŻENIA </a:t>
            </a:r>
            <a:r>
              <a:rPr lang="pl-PL" sz="3600" b="1" dirty="0">
                <a:solidFill>
                  <a:schemeClr val="tx1"/>
                </a:solidFill>
                <a:latin typeface="Arial Narrow" panose="020B0606020202030204" pitchFamily="34" charset="0"/>
              </a:rPr>
              <a:t>PROJEKTU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79512" y="2348880"/>
            <a:ext cx="7416824" cy="4104455"/>
          </a:xfrm>
        </p:spPr>
        <p:txBody>
          <a:bodyPr>
            <a:normAutofit/>
          </a:bodyPr>
          <a:lstStyle/>
          <a:p>
            <a:pPr algn="ctr">
              <a:buAutoNum type="arabicPeriod"/>
            </a:pPr>
            <a:r>
              <a:rPr lang="pl-PL" dirty="0"/>
              <a:t>Budowa, modernizacja i remont szlaków rekreacyjnych letnich i zimowych na odcinku </a:t>
            </a:r>
            <a:r>
              <a:rPr lang="pl-PL" b="1" dirty="0">
                <a:solidFill>
                  <a:schemeClr val="tx1"/>
                </a:solidFill>
              </a:rPr>
              <a:t>11,87 km</a:t>
            </a:r>
            <a:r>
              <a:rPr lang="pl-PL" dirty="0"/>
              <a:t>, w tym strona polska 7,65 km, strona słowacka 4,22 km wraz z infrastrukturą towarzyszącą (parkingi, centra obsługi turystów). Większość szlaków dostępnych będzie całorocznie - w lecie do uprawiania turystyki pieszej, rowerowej, na niektórych odcinkach możliwa jazda na nartorolkach, a w zimie do uprawiania narciarstwa biegowego.</a:t>
            </a:r>
          </a:p>
          <a:p>
            <a:pPr marL="0" indent="0" algn="ctr">
              <a:buNone/>
            </a:pPr>
            <a:r>
              <a:rPr lang="pl-PL" dirty="0"/>
              <a:t>Niektóre odcinki tras będą zimą ratrakowanie i dośnieżane, co podniesie standard ich utrzymania oraz zwiększy możliwość wykorzystania, zaś wybudowane w ramach projektu oświetlenie umożliwi ich wykorzystanie wieczorami. Wybudowane szlaki w ramach projektu będą połączone w całość poprzez sieć istniejących już tras (m.in. Szlak wokół Tatr).</a:t>
            </a:r>
          </a:p>
        </p:txBody>
      </p:sp>
    </p:spTree>
    <p:extLst>
      <p:ext uri="{BB962C8B-B14F-4D97-AF65-F5344CB8AC3E}">
        <p14:creationId xmlns:p14="http://schemas.microsoft.com/office/powerpoint/2010/main" val="38213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0070C0"/>
            </a:gs>
            <a:gs pos="25000">
              <a:schemeClr val="accent1">
                <a:lumMod val="45000"/>
                <a:lumOff val="55000"/>
              </a:schemeClr>
            </a:gs>
            <a:gs pos="34000">
              <a:schemeClr val="accent1">
                <a:lumMod val="45000"/>
                <a:lumOff val="55000"/>
              </a:schemeClr>
            </a:gs>
            <a:gs pos="4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11560" y="165205"/>
            <a:ext cx="6347713" cy="659160"/>
          </a:xfrm>
        </p:spPr>
        <p:txBody>
          <a:bodyPr/>
          <a:lstStyle/>
          <a:p>
            <a:r>
              <a:rPr lang="pl-PL" sz="3600" b="1" dirty="0">
                <a:solidFill>
                  <a:schemeClr val="tx1"/>
                </a:solidFill>
                <a:latin typeface="Arial Narrow" panose="020B0606020202030204" pitchFamily="34" charset="0"/>
              </a:rPr>
              <a:t>ZAŁOŻENIA PROJEKTU - CD</a:t>
            </a:r>
          </a:p>
        </p:txBody>
      </p:sp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4163F865-8D74-43F7-AD05-A5A5A1A5A3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7132146"/>
              </p:ext>
            </p:extLst>
          </p:nvPr>
        </p:nvGraphicFramePr>
        <p:xfrm>
          <a:off x="251520" y="1268760"/>
          <a:ext cx="684076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7B3512DC-EEEB-4AB1-ACAD-547448BA62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832" y="3212976"/>
            <a:ext cx="1279029" cy="127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6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rgbClr val="0070C0"/>
            </a:gs>
            <a:gs pos="34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11560" y="548680"/>
            <a:ext cx="6347713" cy="659160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  <a:latin typeface="Arial Narrow" panose="020B0606020202030204" pitchFamily="34" charset="0"/>
              </a:rPr>
              <a:t>ZAŁOŻENIA PROJEKTU - CD</a:t>
            </a:r>
            <a:endParaRPr lang="pl-PL" sz="36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5125878C-263A-4757-8221-CCAA024693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342577"/>
              </p:ext>
            </p:extLst>
          </p:nvPr>
        </p:nvGraphicFramePr>
        <p:xfrm>
          <a:off x="251520" y="2924944"/>
          <a:ext cx="7200800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F95E8398-1A92-4518-8BCE-528CB673A0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704" y="4800858"/>
            <a:ext cx="1008112" cy="1243743"/>
          </a:xfrm>
          <a:prstGeom prst="rect">
            <a:avLst/>
          </a:prstGeom>
          <a:pattFill prst="pct10">
            <a:fgClr>
              <a:schemeClr val="bg1"/>
            </a:fgClr>
            <a:bgClr>
              <a:schemeClr val="bg1"/>
            </a:bgClr>
          </a:pattFill>
          <a:effectLst>
            <a:glow rad="495300">
              <a:schemeClr val="accent1">
                <a:alpha val="15000"/>
              </a:schemeClr>
            </a:glow>
            <a:outerShdw blurRad="596900" dist="50800" dir="414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8892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0070C0"/>
            </a:gs>
            <a:gs pos="35000">
              <a:schemeClr val="accent1">
                <a:lumMod val="45000"/>
                <a:lumOff val="55000"/>
              </a:schemeClr>
            </a:gs>
            <a:gs pos="48000">
              <a:schemeClr val="accent1">
                <a:lumMod val="45000"/>
                <a:lumOff val="55000"/>
              </a:schemeClr>
            </a:gs>
            <a:gs pos="5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11560" y="692696"/>
            <a:ext cx="6347713" cy="731168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  <a:latin typeface="Arial Narrow" panose="020B0606020202030204" pitchFamily="34" charset="0"/>
              </a:rPr>
              <a:t>ZAŁOŻENIA PROJEKTU - CD</a:t>
            </a:r>
            <a:endParaRPr lang="pl-PL" sz="36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27584" y="3260328"/>
            <a:ext cx="6480720" cy="23289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4. Przeprowadzenie wspólnej kampanii promocyjnej obszaru pogranicza na portalach społecznościowych, wykonanie niezbędnych materiałów informacyjnych i promocyjnych:</a:t>
            </a:r>
          </a:p>
          <a:p>
            <a:pPr marL="0" indent="0" algn="ctr">
              <a:buNone/>
            </a:pPr>
            <a:r>
              <a:rPr lang="pl-PL" dirty="0"/>
              <a:t>wykonanie map, folderów, spotu reklamowego oraz innych gadżetów (magnesy, </a:t>
            </a:r>
            <a:r>
              <a:rPr lang="pl-PL" dirty="0" err="1"/>
              <a:t>eco</a:t>
            </a:r>
            <a:r>
              <a:rPr lang="pl-PL" dirty="0"/>
              <a:t> magnesy, grafiki wykonane ręcznie, gry planszowe, itp.)</a:t>
            </a:r>
          </a:p>
          <a:p>
            <a:pPr marL="0" indent="0">
              <a:buNone/>
            </a:pP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979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0070C0"/>
            </a:gs>
            <a:gs pos="37000">
              <a:schemeClr val="accent1">
                <a:lumMod val="45000"/>
                <a:lumOff val="55000"/>
              </a:schemeClr>
            </a:gs>
            <a:gs pos="47000">
              <a:schemeClr val="accent1">
                <a:lumMod val="45000"/>
                <a:lumOff val="55000"/>
              </a:schemeClr>
            </a:gs>
            <a:gs pos="5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755576" y="620688"/>
            <a:ext cx="6347713" cy="792088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  <a:latin typeface="Arial Narrow" panose="020B0606020202030204" pitchFamily="34" charset="0"/>
              </a:rPr>
              <a:t>ZAŁOŻENIA PROJEKTU - CD</a:t>
            </a:r>
            <a:endParaRPr lang="pl-PL" sz="36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13543" y="2879152"/>
            <a:ext cx="6347713" cy="343016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210000"/>
              </a:lnSpc>
              <a:buNone/>
            </a:pPr>
            <a:r>
              <a:rPr lang="pl-PL" dirty="0"/>
              <a:t>5. Organizacja spotkania integrującego społeczność – polsko-słowacką, promującego nowe szlaki rekreacyjno- turystyczne oraz zachęcającego lokalną społeczność do  współdziałania w kierunku budowania marki  turystycznej obszaru pogranicza Tatr.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025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rgbClr val="0070C0"/>
            </a:gs>
            <a:gs pos="39000">
              <a:schemeClr val="accent1">
                <a:lumMod val="45000"/>
                <a:lumOff val="55000"/>
              </a:schemeClr>
            </a:gs>
            <a:gs pos="48000">
              <a:schemeClr val="accent1">
                <a:lumMod val="45000"/>
                <a:lumOff val="55000"/>
              </a:schemeClr>
            </a:gs>
            <a:gs pos="5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195736" y="620688"/>
            <a:ext cx="3530353" cy="1320800"/>
          </a:xfrm>
        </p:spPr>
        <p:txBody>
          <a:bodyPr/>
          <a:lstStyle/>
          <a:p>
            <a:r>
              <a:rPr lang="pl-PL" sz="3600" b="1" dirty="0">
                <a:solidFill>
                  <a:schemeClr val="tx1"/>
                </a:solidFill>
                <a:latin typeface="Arial Narrow" panose="020B0606020202030204" pitchFamily="34" charset="0"/>
              </a:rPr>
              <a:t>CEL PROJEKTU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2C04A5BA-DB51-4C28-AB86-C32B6F1475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1833885"/>
              </p:ext>
            </p:extLst>
          </p:nvPr>
        </p:nvGraphicFramePr>
        <p:xfrm>
          <a:off x="699249" y="2780928"/>
          <a:ext cx="6177008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89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tegralny">
  <a:themeElements>
    <a:clrScheme name="Integralny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ny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ny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0</TotalTime>
  <Words>979</Words>
  <Application>Microsoft Office PowerPoint</Application>
  <PresentationFormat>Pokaz na ekranie (4:3)</PresentationFormat>
  <Paragraphs>102</Paragraphs>
  <Slides>38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38</vt:i4>
      </vt:variant>
    </vt:vector>
  </HeadingPairs>
  <TitlesOfParts>
    <vt:vector size="49" baseType="lpstr">
      <vt:lpstr>Arial</vt:lpstr>
      <vt:lpstr>Arial Narrow</vt:lpstr>
      <vt:lpstr>Calibri</vt:lpstr>
      <vt:lpstr>Trebuchet MS</vt:lpstr>
      <vt:lpstr>Tw Cen MT</vt:lpstr>
      <vt:lpstr>Tw Cen MT Condensed</vt:lpstr>
      <vt:lpstr>Wingdings 3</vt:lpstr>
      <vt:lpstr>Projekt niestandardowy</vt:lpstr>
      <vt:lpstr>1_Projekt niestandardowy</vt:lpstr>
      <vt:lpstr>Integralny</vt:lpstr>
      <vt:lpstr>Faseta</vt:lpstr>
      <vt:lpstr>AKTYWNA TURYSTYKA KLUCZEM  DO ROZWOJU POGRANICZA  Aktívna turistika - kľúč k rozvoju pohraničia.</vt:lpstr>
      <vt:lpstr>PROJEKT AKTYWNA TURYSTYKA KLUCZEM DO ROZWOJU POGRANICZA</vt:lpstr>
      <vt:lpstr>PROJEKT AKTYWNA TURYSTYKA KLUCZEM DO ROZWOJU POGRANICZA</vt:lpstr>
      <vt:lpstr>ZAŁOŻENIA PROJEKTU</vt:lpstr>
      <vt:lpstr>ZAŁOŻENIA PROJEKTU - CD</vt:lpstr>
      <vt:lpstr>ZAŁOŻENIA PROJEKTU - CD</vt:lpstr>
      <vt:lpstr>ZAŁOŻENIA PROJEKTU - CD</vt:lpstr>
      <vt:lpstr>ZAŁOŻENIA PROJEKTU - CD</vt:lpstr>
      <vt:lpstr>CEL PROJEKTU</vt:lpstr>
      <vt:lpstr>CEL GŁÓWNY</vt:lpstr>
      <vt:lpstr>PRODUKTY PROJEKTU DO OSIĄGNIĘCIA</vt:lpstr>
      <vt:lpstr>TRASY REKREACYJNE – KONCEPCJA PW</vt:lpstr>
      <vt:lpstr>Trasy, strona zachodnia</vt:lpstr>
      <vt:lpstr>Trasy, strona wschodnia</vt:lpstr>
      <vt:lpstr>Prezentacja programu PowerPoint</vt:lpstr>
      <vt:lpstr>MOST- KONSTRUKCJA DREWNIANA</vt:lpstr>
      <vt:lpstr>KONSTRUKCJA MOSTU NAD DROGĄ KRÓLEWSKĄ</vt:lpstr>
      <vt:lpstr>KONSTRUKCJA MOSTU NAD DROGĄ KRULEWSKĄ</vt:lpstr>
      <vt:lpstr>Prezentacja programu PowerPoint</vt:lpstr>
      <vt:lpstr>Prezentacja programu PowerPoint</vt:lpstr>
      <vt:lpstr>REALIZACJA 2019 PW</vt:lpstr>
      <vt:lpstr>REALIZACJA 2019 PW</vt:lpstr>
      <vt:lpstr>REALIZACJA 2019 PW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OZNACZENIE INWESTYCJI TABLICA INFORMACYJNO - Pamiątkowa</vt:lpstr>
      <vt:lpstr>PROFILOWANIE TRAS, INFRASTRUKTURA OŚWIETLENIOWA</vt:lpstr>
      <vt:lpstr>PROFILOWANIE, WYKONANIE PODBUDOWY POD TRASY REKREACYJNE</vt:lpstr>
      <vt:lpstr>WYKONANIE PODBUDOWY POD TRASY REKREACYJNE</vt:lpstr>
      <vt:lpstr>PROFILOWANIE TRAS, INFRASTRUKTURA OŚWIETLENIOWA</vt:lpstr>
      <vt:lpstr>OZNACZENIE TABLICA INFORMACYJNO - Pamiątkowa</vt:lpstr>
      <vt:lpstr>DZIĘKUJĘ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ZIMOWE IGRZYS</dc:title>
  <dc:creator>user</dc:creator>
  <cp:lastModifiedBy>Tomek</cp:lastModifiedBy>
  <cp:revision>214</cp:revision>
  <dcterms:created xsi:type="dcterms:W3CDTF">2013-12-13T11:19:40Z</dcterms:created>
  <dcterms:modified xsi:type="dcterms:W3CDTF">2019-12-19T13:54:55Z</dcterms:modified>
</cp:coreProperties>
</file>